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8" r:id="rId5"/>
  </p:sldMasterIdLst>
  <p:handoutMasterIdLst>
    <p:handoutMasterId r:id="rId36"/>
  </p:handoutMasterIdLst>
  <p:sldIdLst>
    <p:sldId id="256" r:id="rId6"/>
    <p:sldId id="276" r:id="rId7"/>
    <p:sldId id="280" r:id="rId8"/>
    <p:sldId id="281" r:id="rId9"/>
    <p:sldId id="282" r:id="rId10"/>
    <p:sldId id="279" r:id="rId11"/>
    <p:sldId id="278" r:id="rId12"/>
    <p:sldId id="277" r:id="rId13"/>
    <p:sldId id="260" r:id="rId14"/>
    <p:sldId id="261" r:id="rId15"/>
    <p:sldId id="262" r:id="rId16"/>
    <p:sldId id="264" r:id="rId17"/>
    <p:sldId id="266" r:id="rId18"/>
    <p:sldId id="274" r:id="rId19"/>
    <p:sldId id="270" r:id="rId20"/>
    <p:sldId id="271" r:id="rId21"/>
    <p:sldId id="272" r:id="rId22"/>
    <p:sldId id="273" r:id="rId23"/>
    <p:sldId id="275" r:id="rId24"/>
    <p:sldId id="291" r:id="rId25"/>
    <p:sldId id="297" r:id="rId26"/>
    <p:sldId id="296" r:id="rId27"/>
    <p:sldId id="295" r:id="rId28"/>
    <p:sldId id="293" r:id="rId29"/>
    <p:sldId id="294" r:id="rId30"/>
    <p:sldId id="292" r:id="rId31"/>
    <p:sldId id="298" r:id="rId32"/>
    <p:sldId id="299" r:id="rId33"/>
    <p:sldId id="300" r:id="rId34"/>
    <p:sldId id="301"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FFC"/>
    <a:srgbClr val="97EAFB"/>
    <a:srgbClr val="97F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48" d="100"/>
          <a:sy n="48" d="100"/>
        </p:scale>
        <p:origin x="624" y="60"/>
      </p:cViewPr>
      <p:guideLst>
        <p:guide orient="horz" pos="2183"/>
        <p:guide pos="3840"/>
      </p:guideLst>
    </p:cSldViewPr>
  </p:slideViewPr>
  <p:notesTextViewPr>
    <p:cViewPr>
      <p:scale>
        <a:sx n="3" d="2"/>
        <a:sy n="3" d="2"/>
      </p:scale>
      <p:origin x="0" y="0"/>
    </p:cViewPr>
  </p:notesTextViewPr>
  <p:notesViewPr>
    <p:cSldViewPr snapToGrid="0">
      <p:cViewPr varScale="1">
        <p:scale>
          <a:sx n="59" d="100"/>
          <a:sy n="59" d="100"/>
        </p:scale>
        <p:origin x="25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043CB-B768-41E0-9FBE-91E76D71338D}" type="datetimeFigureOut">
              <a:rPr lang="ru-RU" smtClean="0"/>
              <a:t>17.12.2021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7947-BB5E-4C61-BA50-1045C0442D60}" type="slidenum">
              <a:rPr lang="ru-RU" smtClean="0"/>
              <a:t>‹#›</a:t>
            </a:fld>
            <a:endParaRPr lang="ru-RU"/>
          </a:p>
        </p:txBody>
      </p:sp>
    </p:spTree>
    <p:extLst>
      <p:ext uri="{BB962C8B-B14F-4D97-AF65-F5344CB8AC3E}">
        <p14:creationId xmlns:p14="http://schemas.microsoft.com/office/powerpoint/2010/main" val="1891668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Master" Target="../slideMasters/slideMaster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audio" Target="../media/audio1.wav"/><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746" y="669318"/>
            <a:ext cx="9934575" cy="3946653"/>
          </a:xfrm>
          <a:prstGeom prst="rect">
            <a:avLst/>
          </a:prstGeom>
        </p:spPr>
      </p:pic>
      <p:sp>
        <p:nvSpPr>
          <p:cNvPr id="2" name="Заголовок 1"/>
          <p:cNvSpPr>
            <a:spLocks noGrp="1"/>
          </p:cNvSpPr>
          <p:nvPr>
            <p:ph type="ctrTitle" hasCustomPrompt="1"/>
          </p:nvPr>
        </p:nvSpPr>
        <p:spPr>
          <a:xfrm>
            <a:off x="1909666" y="1107661"/>
            <a:ext cx="8372671" cy="2967134"/>
          </a:xfrm>
        </p:spPr>
        <p:txBody>
          <a:bodyPr anchor="ctr">
            <a:normAutofit/>
          </a:bodyPr>
          <a:lstStyle>
            <a:lvl1pPr algn="ctr">
              <a:defRPr sz="4800">
                <a:latin typeface="Comic Sans MS" panose="030F0702030302020204" pitchFamily="66" charset="0"/>
              </a:defRPr>
            </a:lvl1pPr>
          </a:lstStyle>
          <a:p>
            <a:r>
              <a:rPr lang="ru-RU" dirty="0"/>
              <a:t>Введите сюда название презентации</a:t>
            </a:r>
            <a:endParaRPr lang="en-US"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12" y="3994064"/>
            <a:ext cx="2580477" cy="2757066"/>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3426" y="4701021"/>
            <a:ext cx="2676525" cy="1752600"/>
          </a:xfrm>
          <a:prstGeom prst="rect">
            <a:avLst/>
          </a:prstGeom>
        </p:spPr>
      </p:pic>
      <p:pic>
        <p:nvPicPr>
          <p:cNvPr id="16" name="Рисунок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3555" y="73078"/>
            <a:ext cx="1514475" cy="1924050"/>
          </a:xfrm>
          <a:prstGeom prst="rect">
            <a:avLst/>
          </a:prstGeom>
        </p:spPr>
      </p:pic>
      <p:pic>
        <p:nvPicPr>
          <p:cNvPr id="17" name="Рисунок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83750" y="0"/>
            <a:ext cx="1247775" cy="1200150"/>
          </a:xfrm>
          <a:prstGeom prst="rect">
            <a:avLst/>
          </a:prstGeom>
        </p:spPr>
      </p:pic>
      <p:pic>
        <p:nvPicPr>
          <p:cNvPr id="18" name="Рисунок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2363" y="5925827"/>
            <a:ext cx="962025" cy="590550"/>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298" y="2305121"/>
            <a:ext cx="1335317" cy="902856"/>
          </a:xfrm>
          <a:prstGeom prst="rect">
            <a:avLst/>
          </a:prstGeom>
        </p:spPr>
      </p:pic>
      <p:pic>
        <p:nvPicPr>
          <p:cNvPr id="20" name="Рисунок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846981">
            <a:off x="2877094" y="5027739"/>
            <a:ext cx="1190625" cy="590550"/>
          </a:xfrm>
          <a:prstGeom prst="rect">
            <a:avLst/>
          </a:prstGeom>
        </p:spPr>
      </p:pic>
      <p:pic>
        <p:nvPicPr>
          <p:cNvPr id="21" name="Рисунок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1447133">
            <a:off x="4857827" y="5583801"/>
            <a:ext cx="1038225" cy="1047750"/>
          </a:xfrm>
          <a:prstGeom prst="rect">
            <a:avLst/>
          </a:prstGeom>
        </p:spPr>
      </p:pic>
      <p:pic>
        <p:nvPicPr>
          <p:cNvPr id="22" name="Рисунок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901725">
            <a:off x="11182911" y="2147012"/>
            <a:ext cx="971551" cy="1295400"/>
          </a:xfrm>
          <a:prstGeom prst="rect">
            <a:avLst/>
          </a:prstGeom>
        </p:spPr>
      </p:pic>
      <p:pic>
        <p:nvPicPr>
          <p:cNvPr id="24" name="Рисунок 2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2058" y="160446"/>
            <a:ext cx="1189375" cy="1413942"/>
          </a:xfrm>
          <a:prstGeom prst="rect">
            <a:avLst/>
          </a:prstGeom>
        </p:spPr>
      </p:pic>
      <p:pic>
        <p:nvPicPr>
          <p:cNvPr id="27" name="Рисунок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0978" y="4143435"/>
            <a:ext cx="1200151" cy="1524000"/>
          </a:xfrm>
          <a:prstGeom prst="rect">
            <a:avLst/>
          </a:prstGeom>
        </p:spPr>
      </p:pic>
    </p:spTree>
    <p:extLst>
      <p:ext uri="{BB962C8B-B14F-4D97-AF65-F5344CB8AC3E}">
        <p14:creationId xmlns:p14="http://schemas.microsoft.com/office/powerpoint/2010/main" val="2437641069"/>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295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232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71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161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924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778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256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278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7487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106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опро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563312" y="889686"/>
            <a:ext cx="7065377" cy="1994055"/>
          </a:xfrm>
        </p:spPr>
        <p:txBody>
          <a:bodyPr/>
          <a:lstStyle>
            <a:lvl1pPr algn="ctr">
              <a:defRPr lang="ru-RU" sz="3600" kern="1200" baseline="0" dirty="0" smtClean="0">
                <a:solidFill>
                  <a:schemeClr val="tx1"/>
                </a:solidFill>
                <a:latin typeface="Comic Sans MS" panose="030F0702030302020204" pitchFamily="66" charset="0"/>
                <a:ea typeface="+mj-ea"/>
                <a:cs typeface="+mj-cs"/>
              </a:defRPr>
            </a:lvl1pPr>
          </a:lstStyle>
          <a:p>
            <a:r>
              <a:rPr lang="ru-RU" dirty="0"/>
              <a:t>Введите сюда вопрос</a:t>
            </a:r>
          </a:p>
        </p:txBody>
      </p:sp>
    </p:spTree>
    <p:extLst>
      <p:ext uri="{BB962C8B-B14F-4D97-AF65-F5344CB8AC3E}">
        <p14:creationId xmlns:p14="http://schemas.microsoft.com/office/powerpoint/2010/main" val="1248611625"/>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904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Вопрос">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563312" y="889686"/>
            <a:ext cx="7065377" cy="1994055"/>
          </a:xfrm>
        </p:spPr>
        <p:txBody>
          <a:bodyPr/>
          <a:lstStyle>
            <a:lvl1pPr algn="ctr">
              <a:defRPr lang="ru-RU" sz="3600" kern="1200" baseline="0" dirty="0" smtClean="0">
                <a:solidFill>
                  <a:schemeClr val="tx1"/>
                </a:solidFill>
                <a:latin typeface="Comic Sans MS" panose="030F0702030302020204" pitchFamily="66" charset="0"/>
                <a:ea typeface="+mj-ea"/>
                <a:cs typeface="+mj-cs"/>
              </a:defRPr>
            </a:lvl1pPr>
          </a:lstStyle>
          <a:p>
            <a:r>
              <a:rPr lang="ru-RU" dirty="0"/>
              <a:t>Введите сюда вопрос</a:t>
            </a:r>
          </a:p>
        </p:txBody>
      </p:sp>
    </p:spTree>
    <p:extLst>
      <p:ext uri="{BB962C8B-B14F-4D97-AF65-F5344CB8AC3E}">
        <p14:creationId xmlns:p14="http://schemas.microsoft.com/office/powerpoint/2010/main" val="2982441195"/>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Фина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3703" y="1148799"/>
            <a:ext cx="7520662" cy="2987692"/>
          </a:xfrm>
          <a:prstGeom prst="rect">
            <a:avLst/>
          </a:prstGeom>
        </p:spPr>
      </p:pic>
      <p:sp>
        <p:nvSpPr>
          <p:cNvPr id="2" name="Заголовок 1"/>
          <p:cNvSpPr>
            <a:spLocks noGrp="1"/>
          </p:cNvSpPr>
          <p:nvPr>
            <p:ph type="ctrTitle" hasCustomPrompt="1"/>
          </p:nvPr>
        </p:nvSpPr>
        <p:spPr>
          <a:xfrm>
            <a:off x="2926866" y="1619854"/>
            <a:ext cx="6338272" cy="1942748"/>
          </a:xfrm>
        </p:spPr>
        <p:txBody>
          <a:bodyPr anchor="ctr">
            <a:normAutofit/>
          </a:bodyPr>
          <a:lstStyle>
            <a:lvl1pPr algn="ctr">
              <a:defRPr sz="4800">
                <a:latin typeface="Comic Sans MS" panose="030F0702030302020204" pitchFamily="66" charset="0"/>
              </a:defRPr>
            </a:lvl1pPr>
          </a:lstStyle>
          <a:p>
            <a:r>
              <a:rPr lang="ru-RU" dirty="0"/>
              <a:t>Молодец !</a:t>
            </a:r>
            <a:endParaRPr lang="en-US" dirty="0"/>
          </a:p>
        </p:txBody>
      </p:sp>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13" y="3994064"/>
            <a:ext cx="2316132" cy="2474631"/>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2986" y="4607546"/>
            <a:ext cx="1932896" cy="1265669"/>
          </a:xfrm>
          <a:prstGeom prst="rect">
            <a:avLst/>
          </a:prstGeom>
        </p:spPr>
      </p:pic>
      <p:pic>
        <p:nvPicPr>
          <p:cNvPr id="16" name="Рисунок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7655" y="408441"/>
            <a:ext cx="1080658" cy="1372911"/>
          </a:xfrm>
          <a:prstGeom prst="rect">
            <a:avLst/>
          </a:prstGeom>
        </p:spPr>
      </p:pic>
      <p:pic>
        <p:nvPicPr>
          <p:cNvPr id="17" name="Рисунок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87277" y="250836"/>
            <a:ext cx="1247775" cy="1200150"/>
          </a:xfrm>
          <a:prstGeom prst="rect">
            <a:avLst/>
          </a:prstGeom>
        </p:spPr>
      </p:pic>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83307" y="5561242"/>
            <a:ext cx="808329" cy="496202"/>
          </a:xfrm>
          <a:prstGeom prst="rect">
            <a:avLst/>
          </a:prstGeom>
        </p:spPr>
      </p:pic>
      <p:pic>
        <p:nvPicPr>
          <p:cNvPr id="19" name="Рисунок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0344" y="1619854"/>
            <a:ext cx="1442735" cy="975486"/>
          </a:xfrm>
          <a:prstGeom prst="rect">
            <a:avLst/>
          </a:prstGeom>
        </p:spPr>
      </p:pic>
      <p:pic>
        <p:nvPicPr>
          <p:cNvPr id="20" name="Рисунок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712733">
            <a:off x="3095022" y="5531869"/>
            <a:ext cx="1190625" cy="590550"/>
          </a:xfrm>
          <a:prstGeom prst="rect">
            <a:avLst/>
          </a:prstGeom>
        </p:spPr>
      </p:pic>
      <p:pic>
        <p:nvPicPr>
          <p:cNvPr id="21" name="Рисунок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0567752">
            <a:off x="4870713" y="5547467"/>
            <a:ext cx="941707" cy="950347"/>
          </a:xfrm>
          <a:prstGeom prst="rect">
            <a:avLst/>
          </a:prstGeom>
        </p:spPr>
      </p:pic>
      <p:pic>
        <p:nvPicPr>
          <p:cNvPr id="22" name="Рисунок 2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901725">
            <a:off x="10178792" y="2153101"/>
            <a:ext cx="924327" cy="1232435"/>
          </a:xfrm>
          <a:prstGeom prst="rect">
            <a:avLst/>
          </a:prstGeom>
        </p:spPr>
      </p:pic>
      <p:pic>
        <p:nvPicPr>
          <p:cNvPr id="24" name="Рисунок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6831" y="157018"/>
            <a:ext cx="1088456" cy="1293968"/>
          </a:xfrm>
          <a:prstGeom prst="rect">
            <a:avLst/>
          </a:prstGeom>
        </p:spPr>
      </p:pic>
      <p:pic>
        <p:nvPicPr>
          <p:cNvPr id="27" name="Рисунок 2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6356" y="4096790"/>
            <a:ext cx="781485" cy="992362"/>
          </a:xfrm>
          <a:prstGeom prst="rect">
            <a:avLst/>
          </a:prstGeom>
        </p:spPr>
      </p:pic>
      <p:pic>
        <p:nvPicPr>
          <p:cNvPr id="15" name="Рисунок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63787" y="5658514"/>
            <a:ext cx="821592" cy="810181"/>
          </a:xfrm>
          <a:prstGeom prst="rect">
            <a:avLst/>
          </a:prstGeom>
        </p:spPr>
      </p:pic>
      <p:pic>
        <p:nvPicPr>
          <p:cNvPr id="23" name="Рисунок 2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7819884">
            <a:off x="2562843" y="4138241"/>
            <a:ext cx="334800" cy="1035983"/>
          </a:xfrm>
          <a:prstGeom prst="rect">
            <a:avLst/>
          </a:prstGeom>
        </p:spPr>
      </p:pic>
      <p:pic>
        <p:nvPicPr>
          <p:cNvPr id="25" name="Рисунок 2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195312" y="4106455"/>
            <a:ext cx="762106" cy="791047"/>
          </a:xfrm>
          <a:prstGeom prst="rect">
            <a:avLst/>
          </a:prstGeom>
        </p:spPr>
      </p:pic>
      <p:pic>
        <p:nvPicPr>
          <p:cNvPr id="26" name="Рисунок 2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85959" y="2938641"/>
            <a:ext cx="913483" cy="776162"/>
          </a:xfrm>
          <a:prstGeom prst="rect">
            <a:avLst/>
          </a:prstGeom>
        </p:spPr>
      </p:pic>
      <p:pic>
        <p:nvPicPr>
          <p:cNvPr id="28" name="Рисунок 2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768575" y="97483"/>
            <a:ext cx="1340567" cy="1051316"/>
          </a:xfrm>
          <a:prstGeom prst="rect">
            <a:avLst/>
          </a:prstGeom>
        </p:spPr>
      </p:pic>
      <p:pic>
        <p:nvPicPr>
          <p:cNvPr id="29" name="Рисунок 2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905327" y="166197"/>
            <a:ext cx="1342076" cy="1192957"/>
          </a:xfrm>
          <a:prstGeom prst="rect">
            <a:avLst/>
          </a:prstGeom>
        </p:spPr>
      </p:pic>
      <p:pic>
        <p:nvPicPr>
          <p:cNvPr id="31" name="Рисунок 3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20699386">
            <a:off x="4786126" y="4446131"/>
            <a:ext cx="928595" cy="878059"/>
          </a:xfrm>
          <a:prstGeom prst="rect">
            <a:avLst/>
          </a:prstGeom>
        </p:spPr>
      </p:pic>
    </p:spTree>
    <p:extLst>
      <p:ext uri="{BB962C8B-B14F-4D97-AF65-F5344CB8AC3E}">
        <p14:creationId xmlns:p14="http://schemas.microsoft.com/office/powerpoint/2010/main" val="3322650256"/>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ppt_w</p:attrName>
                                        </p:attrNameLst>
                                      </p:cBhvr>
                                      <p:tavLst>
                                        <p:tav tm="0">
                                          <p:val>
                                            <p:fltVal val="0"/>
                                          </p:val>
                                        </p:tav>
                                        <p:tav tm="100000">
                                          <p:val>
                                            <p:strVal val="#ppt_w"/>
                                          </p:val>
                                        </p:tav>
                                      </p:tavLst>
                                    </p:anim>
                                    <p:anim calcmode="lin" valueType="num">
                                      <p:cBhvr>
                                        <p:cTn id="8" dur="2000" fill="hold"/>
                                        <p:tgtEl>
                                          <p:spTgt spid="20"/>
                                        </p:tgtEl>
                                        <p:attrNameLst>
                                          <p:attrName>ppt_h</p:attrName>
                                        </p:attrNameLst>
                                      </p:cBhvr>
                                      <p:tavLst>
                                        <p:tav tm="0">
                                          <p:val>
                                            <p:fltVal val="0"/>
                                          </p:val>
                                        </p:tav>
                                        <p:tav tm="100000">
                                          <p:val>
                                            <p:strVal val="#ppt_h"/>
                                          </p:val>
                                        </p:tav>
                                      </p:tavLst>
                                    </p:anim>
                                    <p:anim calcmode="lin" valueType="num">
                                      <p:cBhvr>
                                        <p:cTn id="9" dur="2000" fill="hold"/>
                                        <p:tgtEl>
                                          <p:spTgt spid="20"/>
                                        </p:tgtEl>
                                        <p:attrNameLst>
                                          <p:attrName>style.rotation</p:attrName>
                                        </p:attrNameLst>
                                      </p:cBhvr>
                                      <p:tavLst>
                                        <p:tav tm="0">
                                          <p:val>
                                            <p:fltVal val="90"/>
                                          </p:val>
                                        </p:tav>
                                        <p:tav tm="100000">
                                          <p:val>
                                            <p:fltVal val="0"/>
                                          </p:val>
                                        </p:tav>
                                      </p:tavLst>
                                    </p:anim>
                                    <p:animEffect transition="in" filter="fade">
                                      <p:cBhvr>
                                        <p:cTn id="10"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fltVal val="0"/>
                                          </p:val>
                                        </p:tav>
                                        <p:tav tm="100000">
                                          <p:val>
                                            <p:strVal val="#ppt_w"/>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 calcmode="lin" valueType="num">
                                      <p:cBhvr>
                                        <p:cTn id="15" dur="2000" fill="hold"/>
                                        <p:tgtEl>
                                          <p:spTgt spid="21"/>
                                        </p:tgtEl>
                                        <p:attrNameLst>
                                          <p:attrName>style.rotation</p:attrName>
                                        </p:attrNameLst>
                                      </p:cBhvr>
                                      <p:tavLst>
                                        <p:tav tm="0">
                                          <p:val>
                                            <p:fltVal val="90"/>
                                          </p:val>
                                        </p:tav>
                                        <p:tav tm="100000">
                                          <p:val>
                                            <p:fltVal val="0"/>
                                          </p:val>
                                        </p:tav>
                                      </p:tavLst>
                                    </p:anim>
                                    <p:animEffect transition="in" filter="fade">
                                      <p:cBhvr>
                                        <p:cTn id="16" dur="20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1" name="applause.wav"/>
                                        </p:tgtEl>
                                      </p:cMediaNode>
                                    </p:audio>
                                  </p:sub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2000" fill="hold"/>
                                        <p:tgtEl>
                                          <p:spTgt spid="31"/>
                                        </p:tgtEl>
                                        <p:attrNameLst>
                                          <p:attrName>ppt_w</p:attrName>
                                        </p:attrNameLst>
                                      </p:cBhvr>
                                      <p:tavLst>
                                        <p:tav tm="0">
                                          <p:val>
                                            <p:fltVal val="0"/>
                                          </p:val>
                                        </p:tav>
                                        <p:tav tm="100000">
                                          <p:val>
                                            <p:strVal val="#ppt_w"/>
                                          </p:val>
                                        </p:tav>
                                      </p:tavLst>
                                    </p:anim>
                                    <p:anim calcmode="lin" valueType="num">
                                      <p:cBhvr>
                                        <p:cTn id="20" dur="2000" fill="hold"/>
                                        <p:tgtEl>
                                          <p:spTgt spid="31"/>
                                        </p:tgtEl>
                                        <p:attrNameLst>
                                          <p:attrName>ppt_h</p:attrName>
                                        </p:attrNameLst>
                                      </p:cBhvr>
                                      <p:tavLst>
                                        <p:tav tm="0">
                                          <p:val>
                                            <p:fltVal val="0"/>
                                          </p:val>
                                        </p:tav>
                                        <p:tav tm="100000">
                                          <p:val>
                                            <p:strVal val="#ppt_h"/>
                                          </p:val>
                                        </p:tav>
                                      </p:tavLst>
                                    </p:anim>
                                    <p:anim calcmode="lin" valueType="num">
                                      <p:cBhvr>
                                        <p:cTn id="21" dur="2000" fill="hold"/>
                                        <p:tgtEl>
                                          <p:spTgt spid="31"/>
                                        </p:tgtEl>
                                        <p:attrNameLst>
                                          <p:attrName>style.rotation</p:attrName>
                                        </p:attrNameLst>
                                      </p:cBhvr>
                                      <p:tavLst>
                                        <p:tav tm="0">
                                          <p:val>
                                            <p:fltVal val="90"/>
                                          </p:val>
                                        </p:tav>
                                        <p:tav tm="100000">
                                          <p:val>
                                            <p:fltVal val="0"/>
                                          </p:val>
                                        </p:tav>
                                      </p:tavLst>
                                    </p:anim>
                                    <p:animEffect transition="in" filter="fade">
                                      <p:cBhvr>
                                        <p:cTn id="22" dur="2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applause.wav"/>
                                        </p:tgtEl>
                                      </p:cMediaNode>
                                    </p:audio>
                                  </p:sub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1" name="applause.wav"/>
                                        </p:tgtEl>
                                      </p:cMediaNode>
                                    </p:audio>
                                  </p:sub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90"/>
                                          </p:val>
                                        </p:tav>
                                        <p:tav tm="100000">
                                          <p:val>
                                            <p:fltVal val="0"/>
                                          </p:val>
                                        </p:tav>
                                      </p:tavLst>
                                    </p:anim>
                                    <p:animEffect transition="in" filter="fade">
                                      <p:cBhvr>
                                        <p:cTn id="34" dur="20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1" name="applause.wav"/>
                                        </p:tgtEl>
                                      </p:cMediaNode>
                                    </p:audio>
                                  </p:subTnLst>
                                </p:cTn>
                              </p:par>
                              <p:par>
                                <p:cTn id="35" presetID="3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000" fill="hold"/>
                                        <p:tgtEl>
                                          <p:spTgt spid="23"/>
                                        </p:tgtEl>
                                        <p:attrNameLst>
                                          <p:attrName>ppt_w</p:attrName>
                                        </p:attrNameLst>
                                      </p:cBhvr>
                                      <p:tavLst>
                                        <p:tav tm="0">
                                          <p:val>
                                            <p:fltVal val="0"/>
                                          </p:val>
                                        </p:tav>
                                        <p:tav tm="100000">
                                          <p:val>
                                            <p:strVal val="#ppt_w"/>
                                          </p:val>
                                        </p:tav>
                                      </p:tavLst>
                                    </p:anim>
                                    <p:anim calcmode="lin" valueType="num">
                                      <p:cBhvr>
                                        <p:cTn id="38" dur="2000" fill="hold"/>
                                        <p:tgtEl>
                                          <p:spTgt spid="23"/>
                                        </p:tgtEl>
                                        <p:attrNameLst>
                                          <p:attrName>ppt_h</p:attrName>
                                        </p:attrNameLst>
                                      </p:cBhvr>
                                      <p:tavLst>
                                        <p:tav tm="0">
                                          <p:val>
                                            <p:fltVal val="0"/>
                                          </p:val>
                                        </p:tav>
                                        <p:tav tm="100000">
                                          <p:val>
                                            <p:strVal val="#ppt_h"/>
                                          </p:val>
                                        </p:tav>
                                      </p:tavLst>
                                    </p:anim>
                                    <p:anim calcmode="lin" valueType="num">
                                      <p:cBhvr>
                                        <p:cTn id="39" dur="2000" fill="hold"/>
                                        <p:tgtEl>
                                          <p:spTgt spid="23"/>
                                        </p:tgtEl>
                                        <p:attrNameLst>
                                          <p:attrName>style.rotation</p:attrName>
                                        </p:attrNameLst>
                                      </p:cBhvr>
                                      <p:tavLst>
                                        <p:tav tm="0">
                                          <p:val>
                                            <p:fltVal val="90"/>
                                          </p:val>
                                        </p:tav>
                                        <p:tav tm="100000">
                                          <p:val>
                                            <p:fltVal val="0"/>
                                          </p:val>
                                        </p:tav>
                                      </p:tavLst>
                                    </p:anim>
                                    <p:animEffect transition="in" filter="fade">
                                      <p:cBhvr>
                                        <p:cTn id="40" dur="20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1" name="applause.wav"/>
                                        </p:tgtEl>
                                      </p:cMediaNode>
                                    </p:audio>
                                  </p:subTnLst>
                                </p:cTn>
                              </p:par>
                              <p:par>
                                <p:cTn id="41" presetID="3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000" fill="hold"/>
                                        <p:tgtEl>
                                          <p:spTgt spid="26"/>
                                        </p:tgtEl>
                                        <p:attrNameLst>
                                          <p:attrName>ppt_w</p:attrName>
                                        </p:attrNameLst>
                                      </p:cBhvr>
                                      <p:tavLst>
                                        <p:tav tm="0">
                                          <p:val>
                                            <p:fltVal val="0"/>
                                          </p:val>
                                        </p:tav>
                                        <p:tav tm="100000">
                                          <p:val>
                                            <p:strVal val="#ppt_w"/>
                                          </p:val>
                                        </p:tav>
                                      </p:tavLst>
                                    </p:anim>
                                    <p:anim calcmode="lin" valueType="num">
                                      <p:cBhvr>
                                        <p:cTn id="44" dur="2000" fill="hold"/>
                                        <p:tgtEl>
                                          <p:spTgt spid="26"/>
                                        </p:tgtEl>
                                        <p:attrNameLst>
                                          <p:attrName>ppt_h</p:attrName>
                                        </p:attrNameLst>
                                      </p:cBhvr>
                                      <p:tavLst>
                                        <p:tav tm="0">
                                          <p:val>
                                            <p:fltVal val="0"/>
                                          </p:val>
                                        </p:tav>
                                        <p:tav tm="100000">
                                          <p:val>
                                            <p:strVal val="#ppt_h"/>
                                          </p:val>
                                        </p:tav>
                                      </p:tavLst>
                                    </p:anim>
                                    <p:anim calcmode="lin" valueType="num">
                                      <p:cBhvr>
                                        <p:cTn id="45" dur="2000" fill="hold"/>
                                        <p:tgtEl>
                                          <p:spTgt spid="26"/>
                                        </p:tgtEl>
                                        <p:attrNameLst>
                                          <p:attrName>style.rotation</p:attrName>
                                        </p:attrNameLst>
                                      </p:cBhvr>
                                      <p:tavLst>
                                        <p:tav tm="0">
                                          <p:val>
                                            <p:fltVal val="90"/>
                                          </p:val>
                                        </p:tav>
                                        <p:tav tm="100000">
                                          <p:val>
                                            <p:fltVal val="0"/>
                                          </p:val>
                                        </p:tav>
                                      </p:tavLst>
                                    </p:anim>
                                    <p:animEffect transition="in" filter="fade">
                                      <p:cBhvr>
                                        <p:cTn id="46" dur="2000"/>
                                        <p:tgtEl>
                                          <p:spTgt spid="26"/>
                                        </p:tgtEl>
                                      </p:cBhvr>
                                    </p:animEffect>
                                  </p:childTnLst>
                                  <p:subTnLst>
                                    <p:audio>
                                      <p:cMediaNode>
                                        <p:cTn display="0" masterRel="sameClick">
                                          <p:stCondLst>
                                            <p:cond evt="begin" delay="0">
                                              <p:tn val="41"/>
                                            </p:cond>
                                          </p:stCondLst>
                                          <p:endCondLst>
                                            <p:cond evt="onStopAudio" delay="0">
                                              <p:tgtEl>
                                                <p:sldTgt/>
                                              </p:tgtEl>
                                            </p:cond>
                                          </p:endCondLst>
                                        </p:cTn>
                                        <p:tgtEl>
                                          <p:sndTgt r:embed="rId1" name="applause.wav"/>
                                        </p:tgtEl>
                                      </p:cMediaNode>
                                    </p:audio>
                                  </p:subTnLst>
                                </p:cTn>
                              </p:par>
                              <p:par>
                                <p:cTn id="47" presetID="3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2000" fill="hold"/>
                                        <p:tgtEl>
                                          <p:spTgt spid="19"/>
                                        </p:tgtEl>
                                        <p:attrNameLst>
                                          <p:attrName>ppt_w</p:attrName>
                                        </p:attrNameLst>
                                      </p:cBhvr>
                                      <p:tavLst>
                                        <p:tav tm="0">
                                          <p:val>
                                            <p:fltVal val="0"/>
                                          </p:val>
                                        </p:tav>
                                        <p:tav tm="100000">
                                          <p:val>
                                            <p:strVal val="#ppt_w"/>
                                          </p:val>
                                        </p:tav>
                                      </p:tavLst>
                                    </p:anim>
                                    <p:anim calcmode="lin" valueType="num">
                                      <p:cBhvr>
                                        <p:cTn id="50" dur="2000" fill="hold"/>
                                        <p:tgtEl>
                                          <p:spTgt spid="19"/>
                                        </p:tgtEl>
                                        <p:attrNameLst>
                                          <p:attrName>ppt_h</p:attrName>
                                        </p:attrNameLst>
                                      </p:cBhvr>
                                      <p:tavLst>
                                        <p:tav tm="0">
                                          <p:val>
                                            <p:fltVal val="0"/>
                                          </p:val>
                                        </p:tav>
                                        <p:tav tm="100000">
                                          <p:val>
                                            <p:strVal val="#ppt_h"/>
                                          </p:val>
                                        </p:tav>
                                      </p:tavLst>
                                    </p:anim>
                                    <p:anim calcmode="lin" valueType="num">
                                      <p:cBhvr>
                                        <p:cTn id="51" dur="2000" fill="hold"/>
                                        <p:tgtEl>
                                          <p:spTgt spid="19"/>
                                        </p:tgtEl>
                                        <p:attrNameLst>
                                          <p:attrName>style.rotation</p:attrName>
                                        </p:attrNameLst>
                                      </p:cBhvr>
                                      <p:tavLst>
                                        <p:tav tm="0">
                                          <p:val>
                                            <p:fltVal val="90"/>
                                          </p:val>
                                        </p:tav>
                                        <p:tav tm="100000">
                                          <p:val>
                                            <p:fltVal val="0"/>
                                          </p:val>
                                        </p:tav>
                                      </p:tavLst>
                                    </p:anim>
                                    <p:animEffect transition="in" filter="fade">
                                      <p:cBhvr>
                                        <p:cTn id="52" dur="20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1" name="applause.wav"/>
                                        </p:tgtEl>
                                      </p:cMediaNode>
                                    </p:audio>
                                  </p:subTnLst>
                                </p:cTn>
                              </p:par>
                              <p:par>
                                <p:cTn id="53" presetID="3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000" fill="hold"/>
                                        <p:tgtEl>
                                          <p:spTgt spid="24"/>
                                        </p:tgtEl>
                                        <p:attrNameLst>
                                          <p:attrName>ppt_w</p:attrName>
                                        </p:attrNameLst>
                                      </p:cBhvr>
                                      <p:tavLst>
                                        <p:tav tm="0">
                                          <p:val>
                                            <p:fltVal val="0"/>
                                          </p:val>
                                        </p:tav>
                                        <p:tav tm="100000">
                                          <p:val>
                                            <p:strVal val="#ppt_w"/>
                                          </p:val>
                                        </p:tav>
                                      </p:tavLst>
                                    </p:anim>
                                    <p:anim calcmode="lin" valueType="num">
                                      <p:cBhvr>
                                        <p:cTn id="56" dur="2000" fill="hold"/>
                                        <p:tgtEl>
                                          <p:spTgt spid="24"/>
                                        </p:tgtEl>
                                        <p:attrNameLst>
                                          <p:attrName>ppt_h</p:attrName>
                                        </p:attrNameLst>
                                      </p:cBhvr>
                                      <p:tavLst>
                                        <p:tav tm="0">
                                          <p:val>
                                            <p:fltVal val="0"/>
                                          </p:val>
                                        </p:tav>
                                        <p:tav tm="100000">
                                          <p:val>
                                            <p:strVal val="#ppt_h"/>
                                          </p:val>
                                        </p:tav>
                                      </p:tavLst>
                                    </p:anim>
                                    <p:anim calcmode="lin" valueType="num">
                                      <p:cBhvr>
                                        <p:cTn id="57" dur="2000" fill="hold"/>
                                        <p:tgtEl>
                                          <p:spTgt spid="24"/>
                                        </p:tgtEl>
                                        <p:attrNameLst>
                                          <p:attrName>style.rotation</p:attrName>
                                        </p:attrNameLst>
                                      </p:cBhvr>
                                      <p:tavLst>
                                        <p:tav tm="0">
                                          <p:val>
                                            <p:fltVal val="90"/>
                                          </p:val>
                                        </p:tav>
                                        <p:tav tm="100000">
                                          <p:val>
                                            <p:fltVal val="0"/>
                                          </p:val>
                                        </p:tav>
                                      </p:tavLst>
                                    </p:anim>
                                    <p:animEffect transition="in" filter="fade">
                                      <p:cBhvr>
                                        <p:cTn id="58" dur="20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1" name="applause.wav"/>
                                        </p:tgtEl>
                                      </p:cMediaNode>
                                    </p:audio>
                                  </p:subTnLst>
                                </p:cTn>
                              </p:par>
                              <p:par>
                                <p:cTn id="59" presetID="3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000" fill="hold"/>
                                        <p:tgtEl>
                                          <p:spTgt spid="17"/>
                                        </p:tgtEl>
                                        <p:attrNameLst>
                                          <p:attrName>ppt_w</p:attrName>
                                        </p:attrNameLst>
                                      </p:cBhvr>
                                      <p:tavLst>
                                        <p:tav tm="0">
                                          <p:val>
                                            <p:fltVal val="0"/>
                                          </p:val>
                                        </p:tav>
                                        <p:tav tm="100000">
                                          <p:val>
                                            <p:strVal val="#ppt_w"/>
                                          </p:val>
                                        </p:tav>
                                      </p:tavLst>
                                    </p:anim>
                                    <p:anim calcmode="lin" valueType="num">
                                      <p:cBhvr>
                                        <p:cTn id="62" dur="2000" fill="hold"/>
                                        <p:tgtEl>
                                          <p:spTgt spid="17"/>
                                        </p:tgtEl>
                                        <p:attrNameLst>
                                          <p:attrName>ppt_h</p:attrName>
                                        </p:attrNameLst>
                                      </p:cBhvr>
                                      <p:tavLst>
                                        <p:tav tm="0">
                                          <p:val>
                                            <p:fltVal val="0"/>
                                          </p:val>
                                        </p:tav>
                                        <p:tav tm="100000">
                                          <p:val>
                                            <p:strVal val="#ppt_h"/>
                                          </p:val>
                                        </p:tav>
                                      </p:tavLst>
                                    </p:anim>
                                    <p:anim calcmode="lin" valueType="num">
                                      <p:cBhvr>
                                        <p:cTn id="63" dur="2000" fill="hold"/>
                                        <p:tgtEl>
                                          <p:spTgt spid="17"/>
                                        </p:tgtEl>
                                        <p:attrNameLst>
                                          <p:attrName>style.rotation</p:attrName>
                                        </p:attrNameLst>
                                      </p:cBhvr>
                                      <p:tavLst>
                                        <p:tav tm="0">
                                          <p:val>
                                            <p:fltVal val="90"/>
                                          </p:val>
                                        </p:tav>
                                        <p:tav tm="100000">
                                          <p:val>
                                            <p:fltVal val="0"/>
                                          </p:val>
                                        </p:tav>
                                      </p:tavLst>
                                    </p:anim>
                                    <p:animEffect transition="in" filter="fade">
                                      <p:cBhvr>
                                        <p:cTn id="64" dur="20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1" name="applause.wav"/>
                                        </p:tgtEl>
                                      </p:cMediaNode>
                                    </p:audio>
                                  </p:subTnLst>
                                </p:cTn>
                              </p:par>
                              <p:par>
                                <p:cTn id="65" presetID="3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000" fill="hold"/>
                                        <p:tgtEl>
                                          <p:spTgt spid="28"/>
                                        </p:tgtEl>
                                        <p:attrNameLst>
                                          <p:attrName>ppt_w</p:attrName>
                                        </p:attrNameLst>
                                      </p:cBhvr>
                                      <p:tavLst>
                                        <p:tav tm="0">
                                          <p:val>
                                            <p:fltVal val="0"/>
                                          </p:val>
                                        </p:tav>
                                        <p:tav tm="100000">
                                          <p:val>
                                            <p:strVal val="#ppt_w"/>
                                          </p:val>
                                        </p:tav>
                                      </p:tavLst>
                                    </p:anim>
                                    <p:anim calcmode="lin" valueType="num">
                                      <p:cBhvr>
                                        <p:cTn id="68" dur="2000" fill="hold"/>
                                        <p:tgtEl>
                                          <p:spTgt spid="28"/>
                                        </p:tgtEl>
                                        <p:attrNameLst>
                                          <p:attrName>ppt_h</p:attrName>
                                        </p:attrNameLst>
                                      </p:cBhvr>
                                      <p:tavLst>
                                        <p:tav tm="0">
                                          <p:val>
                                            <p:fltVal val="0"/>
                                          </p:val>
                                        </p:tav>
                                        <p:tav tm="100000">
                                          <p:val>
                                            <p:strVal val="#ppt_h"/>
                                          </p:val>
                                        </p:tav>
                                      </p:tavLst>
                                    </p:anim>
                                    <p:anim calcmode="lin" valueType="num">
                                      <p:cBhvr>
                                        <p:cTn id="69" dur="2000" fill="hold"/>
                                        <p:tgtEl>
                                          <p:spTgt spid="28"/>
                                        </p:tgtEl>
                                        <p:attrNameLst>
                                          <p:attrName>style.rotation</p:attrName>
                                        </p:attrNameLst>
                                      </p:cBhvr>
                                      <p:tavLst>
                                        <p:tav tm="0">
                                          <p:val>
                                            <p:fltVal val="90"/>
                                          </p:val>
                                        </p:tav>
                                        <p:tav tm="100000">
                                          <p:val>
                                            <p:fltVal val="0"/>
                                          </p:val>
                                        </p:tav>
                                      </p:tavLst>
                                    </p:anim>
                                    <p:animEffect transition="in" filter="fade">
                                      <p:cBhvr>
                                        <p:cTn id="70" dur="2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1" name="applause.wav"/>
                                        </p:tgtEl>
                                      </p:cMediaNode>
                                    </p:audio>
                                  </p:subTnLst>
                                </p:cTn>
                              </p:par>
                              <p:par>
                                <p:cTn id="71" presetID="3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2000" fill="hold"/>
                                        <p:tgtEl>
                                          <p:spTgt spid="29"/>
                                        </p:tgtEl>
                                        <p:attrNameLst>
                                          <p:attrName>ppt_w</p:attrName>
                                        </p:attrNameLst>
                                      </p:cBhvr>
                                      <p:tavLst>
                                        <p:tav tm="0">
                                          <p:val>
                                            <p:fltVal val="0"/>
                                          </p:val>
                                        </p:tav>
                                        <p:tav tm="100000">
                                          <p:val>
                                            <p:strVal val="#ppt_w"/>
                                          </p:val>
                                        </p:tav>
                                      </p:tavLst>
                                    </p:anim>
                                    <p:anim calcmode="lin" valueType="num">
                                      <p:cBhvr>
                                        <p:cTn id="74" dur="2000" fill="hold"/>
                                        <p:tgtEl>
                                          <p:spTgt spid="29"/>
                                        </p:tgtEl>
                                        <p:attrNameLst>
                                          <p:attrName>ppt_h</p:attrName>
                                        </p:attrNameLst>
                                      </p:cBhvr>
                                      <p:tavLst>
                                        <p:tav tm="0">
                                          <p:val>
                                            <p:fltVal val="0"/>
                                          </p:val>
                                        </p:tav>
                                        <p:tav tm="100000">
                                          <p:val>
                                            <p:strVal val="#ppt_h"/>
                                          </p:val>
                                        </p:tav>
                                      </p:tavLst>
                                    </p:anim>
                                    <p:anim calcmode="lin" valueType="num">
                                      <p:cBhvr>
                                        <p:cTn id="75" dur="2000" fill="hold"/>
                                        <p:tgtEl>
                                          <p:spTgt spid="29"/>
                                        </p:tgtEl>
                                        <p:attrNameLst>
                                          <p:attrName>style.rotation</p:attrName>
                                        </p:attrNameLst>
                                      </p:cBhvr>
                                      <p:tavLst>
                                        <p:tav tm="0">
                                          <p:val>
                                            <p:fltVal val="90"/>
                                          </p:val>
                                        </p:tav>
                                        <p:tav tm="100000">
                                          <p:val>
                                            <p:fltVal val="0"/>
                                          </p:val>
                                        </p:tav>
                                      </p:tavLst>
                                    </p:anim>
                                    <p:animEffect transition="in" filter="fade">
                                      <p:cBhvr>
                                        <p:cTn id="76" dur="2000"/>
                                        <p:tgtEl>
                                          <p:spTgt spid="29"/>
                                        </p:tgtEl>
                                      </p:cBhvr>
                                    </p:animEffect>
                                  </p:childTnLst>
                                  <p:subTnLst>
                                    <p:audio>
                                      <p:cMediaNode>
                                        <p:cTn display="0" masterRel="sameClick">
                                          <p:stCondLst>
                                            <p:cond evt="begin" delay="0">
                                              <p:tn val="71"/>
                                            </p:cond>
                                          </p:stCondLst>
                                          <p:endCondLst>
                                            <p:cond evt="onStopAudio" delay="0">
                                              <p:tgtEl>
                                                <p:sldTgt/>
                                              </p:tgtEl>
                                            </p:cond>
                                          </p:endCondLst>
                                        </p:cTn>
                                        <p:tgtEl>
                                          <p:sndTgt r:embed="rId1" name="applause.wav"/>
                                        </p:tgtEl>
                                      </p:cMediaNode>
                                    </p:audio>
                                  </p:subTnLst>
                                </p:cTn>
                              </p:par>
                              <p:par>
                                <p:cTn id="77" presetID="3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000" fill="hold"/>
                                        <p:tgtEl>
                                          <p:spTgt spid="16"/>
                                        </p:tgtEl>
                                        <p:attrNameLst>
                                          <p:attrName>ppt_w</p:attrName>
                                        </p:attrNameLst>
                                      </p:cBhvr>
                                      <p:tavLst>
                                        <p:tav tm="0">
                                          <p:val>
                                            <p:fltVal val="0"/>
                                          </p:val>
                                        </p:tav>
                                        <p:tav tm="100000">
                                          <p:val>
                                            <p:strVal val="#ppt_w"/>
                                          </p:val>
                                        </p:tav>
                                      </p:tavLst>
                                    </p:anim>
                                    <p:anim calcmode="lin" valueType="num">
                                      <p:cBhvr>
                                        <p:cTn id="80" dur="2000" fill="hold"/>
                                        <p:tgtEl>
                                          <p:spTgt spid="16"/>
                                        </p:tgtEl>
                                        <p:attrNameLst>
                                          <p:attrName>ppt_h</p:attrName>
                                        </p:attrNameLst>
                                      </p:cBhvr>
                                      <p:tavLst>
                                        <p:tav tm="0">
                                          <p:val>
                                            <p:fltVal val="0"/>
                                          </p:val>
                                        </p:tav>
                                        <p:tav tm="100000">
                                          <p:val>
                                            <p:strVal val="#ppt_h"/>
                                          </p:val>
                                        </p:tav>
                                      </p:tavLst>
                                    </p:anim>
                                    <p:anim calcmode="lin" valueType="num">
                                      <p:cBhvr>
                                        <p:cTn id="81" dur="2000" fill="hold"/>
                                        <p:tgtEl>
                                          <p:spTgt spid="16"/>
                                        </p:tgtEl>
                                        <p:attrNameLst>
                                          <p:attrName>style.rotation</p:attrName>
                                        </p:attrNameLst>
                                      </p:cBhvr>
                                      <p:tavLst>
                                        <p:tav tm="0">
                                          <p:val>
                                            <p:fltVal val="90"/>
                                          </p:val>
                                        </p:tav>
                                        <p:tav tm="100000">
                                          <p:val>
                                            <p:fltVal val="0"/>
                                          </p:val>
                                        </p:tav>
                                      </p:tavLst>
                                    </p:anim>
                                    <p:animEffect transition="in" filter="fade">
                                      <p:cBhvr>
                                        <p:cTn id="82" dur="2000"/>
                                        <p:tgtEl>
                                          <p:spTgt spid="16"/>
                                        </p:tgtEl>
                                      </p:cBhvr>
                                    </p:animEffect>
                                  </p:childTnLst>
                                  <p:subTnLst>
                                    <p:audio>
                                      <p:cMediaNode>
                                        <p:cTn display="0" masterRel="sameClick">
                                          <p:stCondLst>
                                            <p:cond evt="begin" delay="0">
                                              <p:tn val="77"/>
                                            </p:cond>
                                          </p:stCondLst>
                                          <p:endCondLst>
                                            <p:cond evt="onStopAudio" delay="0">
                                              <p:tgtEl>
                                                <p:sldTgt/>
                                              </p:tgtEl>
                                            </p:cond>
                                          </p:endCondLst>
                                        </p:cTn>
                                        <p:tgtEl>
                                          <p:sndTgt r:embed="rId1" name="applause.wav"/>
                                        </p:tgtEl>
                                      </p:cMediaNode>
                                    </p:audio>
                                  </p:subTnLst>
                                </p:cTn>
                              </p:par>
                              <p:par>
                                <p:cTn id="83" presetID="3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2000" fill="hold"/>
                                        <p:tgtEl>
                                          <p:spTgt spid="22"/>
                                        </p:tgtEl>
                                        <p:attrNameLst>
                                          <p:attrName>ppt_w</p:attrName>
                                        </p:attrNameLst>
                                      </p:cBhvr>
                                      <p:tavLst>
                                        <p:tav tm="0">
                                          <p:val>
                                            <p:fltVal val="0"/>
                                          </p:val>
                                        </p:tav>
                                        <p:tav tm="100000">
                                          <p:val>
                                            <p:strVal val="#ppt_w"/>
                                          </p:val>
                                        </p:tav>
                                      </p:tavLst>
                                    </p:anim>
                                    <p:anim calcmode="lin" valueType="num">
                                      <p:cBhvr>
                                        <p:cTn id="86" dur="2000" fill="hold"/>
                                        <p:tgtEl>
                                          <p:spTgt spid="22"/>
                                        </p:tgtEl>
                                        <p:attrNameLst>
                                          <p:attrName>ppt_h</p:attrName>
                                        </p:attrNameLst>
                                      </p:cBhvr>
                                      <p:tavLst>
                                        <p:tav tm="0">
                                          <p:val>
                                            <p:fltVal val="0"/>
                                          </p:val>
                                        </p:tav>
                                        <p:tav tm="100000">
                                          <p:val>
                                            <p:strVal val="#ppt_h"/>
                                          </p:val>
                                        </p:tav>
                                      </p:tavLst>
                                    </p:anim>
                                    <p:anim calcmode="lin" valueType="num">
                                      <p:cBhvr>
                                        <p:cTn id="87" dur="2000" fill="hold"/>
                                        <p:tgtEl>
                                          <p:spTgt spid="22"/>
                                        </p:tgtEl>
                                        <p:attrNameLst>
                                          <p:attrName>style.rotation</p:attrName>
                                        </p:attrNameLst>
                                      </p:cBhvr>
                                      <p:tavLst>
                                        <p:tav tm="0">
                                          <p:val>
                                            <p:fltVal val="90"/>
                                          </p:val>
                                        </p:tav>
                                        <p:tav tm="100000">
                                          <p:val>
                                            <p:fltVal val="0"/>
                                          </p:val>
                                        </p:tav>
                                      </p:tavLst>
                                    </p:anim>
                                    <p:animEffect transition="in" filter="fade">
                                      <p:cBhvr>
                                        <p:cTn id="88" dur="2000"/>
                                        <p:tgtEl>
                                          <p:spTgt spid="22"/>
                                        </p:tgtEl>
                                      </p:cBhvr>
                                    </p:animEffect>
                                  </p:childTnLst>
                                  <p:subTnLst>
                                    <p:audio>
                                      <p:cMediaNode>
                                        <p:cTn display="0" masterRel="sameClick">
                                          <p:stCondLst>
                                            <p:cond evt="begin" delay="0">
                                              <p:tn val="83"/>
                                            </p:cond>
                                          </p:stCondLst>
                                          <p:endCondLst>
                                            <p:cond evt="onStopAudio" delay="0">
                                              <p:tgtEl>
                                                <p:sldTgt/>
                                              </p:tgtEl>
                                            </p:cond>
                                          </p:endCondLst>
                                        </p:cTn>
                                        <p:tgtEl>
                                          <p:sndTgt r:embed="rId1" name="applause.wav"/>
                                        </p:tgtEl>
                                      </p:cMediaNode>
                                    </p:audio>
                                  </p:subTnLst>
                                </p:cTn>
                              </p:par>
                              <p:par>
                                <p:cTn id="89" presetID="3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2000" fill="hold"/>
                                        <p:tgtEl>
                                          <p:spTgt spid="25"/>
                                        </p:tgtEl>
                                        <p:attrNameLst>
                                          <p:attrName>ppt_w</p:attrName>
                                        </p:attrNameLst>
                                      </p:cBhvr>
                                      <p:tavLst>
                                        <p:tav tm="0">
                                          <p:val>
                                            <p:fltVal val="0"/>
                                          </p:val>
                                        </p:tav>
                                        <p:tav tm="100000">
                                          <p:val>
                                            <p:strVal val="#ppt_w"/>
                                          </p:val>
                                        </p:tav>
                                      </p:tavLst>
                                    </p:anim>
                                    <p:anim calcmode="lin" valueType="num">
                                      <p:cBhvr>
                                        <p:cTn id="92" dur="2000" fill="hold"/>
                                        <p:tgtEl>
                                          <p:spTgt spid="25"/>
                                        </p:tgtEl>
                                        <p:attrNameLst>
                                          <p:attrName>ppt_h</p:attrName>
                                        </p:attrNameLst>
                                      </p:cBhvr>
                                      <p:tavLst>
                                        <p:tav tm="0">
                                          <p:val>
                                            <p:fltVal val="0"/>
                                          </p:val>
                                        </p:tav>
                                        <p:tav tm="100000">
                                          <p:val>
                                            <p:strVal val="#ppt_h"/>
                                          </p:val>
                                        </p:tav>
                                      </p:tavLst>
                                    </p:anim>
                                    <p:anim calcmode="lin" valueType="num">
                                      <p:cBhvr>
                                        <p:cTn id="93" dur="2000" fill="hold"/>
                                        <p:tgtEl>
                                          <p:spTgt spid="25"/>
                                        </p:tgtEl>
                                        <p:attrNameLst>
                                          <p:attrName>style.rotation</p:attrName>
                                        </p:attrNameLst>
                                      </p:cBhvr>
                                      <p:tavLst>
                                        <p:tav tm="0">
                                          <p:val>
                                            <p:fltVal val="90"/>
                                          </p:val>
                                        </p:tav>
                                        <p:tav tm="100000">
                                          <p:val>
                                            <p:fltVal val="0"/>
                                          </p:val>
                                        </p:tav>
                                      </p:tavLst>
                                    </p:anim>
                                    <p:animEffect transition="in" filter="fade">
                                      <p:cBhvr>
                                        <p:cTn id="94" dur="2000"/>
                                        <p:tgtEl>
                                          <p:spTgt spid="25"/>
                                        </p:tgtEl>
                                      </p:cBhvr>
                                    </p:animEffect>
                                  </p:childTnLst>
                                  <p:subTnLst>
                                    <p:audio>
                                      <p:cMediaNode>
                                        <p:cTn display="0" masterRel="sameClick">
                                          <p:stCondLst>
                                            <p:cond evt="begin" delay="0">
                                              <p:tn val="89"/>
                                            </p:cond>
                                          </p:stCondLst>
                                          <p:endCondLst>
                                            <p:cond evt="onStopAudio" delay="0">
                                              <p:tgtEl>
                                                <p:sldTgt/>
                                              </p:tgtEl>
                                            </p:cond>
                                          </p:endCondLst>
                                        </p:cTn>
                                        <p:tgtEl>
                                          <p:sndTgt r:embed="rId1" name="applause.wav"/>
                                        </p:tgtEl>
                                      </p:cMediaNode>
                                    </p:audio>
                                  </p:subTnLst>
                                </p:cTn>
                              </p:par>
                              <p:par>
                                <p:cTn id="95" presetID="3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2000" fill="hold"/>
                                        <p:tgtEl>
                                          <p:spTgt spid="27"/>
                                        </p:tgtEl>
                                        <p:attrNameLst>
                                          <p:attrName>ppt_w</p:attrName>
                                        </p:attrNameLst>
                                      </p:cBhvr>
                                      <p:tavLst>
                                        <p:tav tm="0">
                                          <p:val>
                                            <p:fltVal val="0"/>
                                          </p:val>
                                        </p:tav>
                                        <p:tav tm="100000">
                                          <p:val>
                                            <p:strVal val="#ppt_w"/>
                                          </p:val>
                                        </p:tav>
                                      </p:tavLst>
                                    </p:anim>
                                    <p:anim calcmode="lin" valueType="num">
                                      <p:cBhvr>
                                        <p:cTn id="98" dur="2000" fill="hold"/>
                                        <p:tgtEl>
                                          <p:spTgt spid="27"/>
                                        </p:tgtEl>
                                        <p:attrNameLst>
                                          <p:attrName>ppt_h</p:attrName>
                                        </p:attrNameLst>
                                      </p:cBhvr>
                                      <p:tavLst>
                                        <p:tav tm="0">
                                          <p:val>
                                            <p:fltVal val="0"/>
                                          </p:val>
                                        </p:tav>
                                        <p:tav tm="100000">
                                          <p:val>
                                            <p:strVal val="#ppt_h"/>
                                          </p:val>
                                        </p:tav>
                                      </p:tavLst>
                                    </p:anim>
                                    <p:anim calcmode="lin" valueType="num">
                                      <p:cBhvr>
                                        <p:cTn id="99" dur="2000" fill="hold"/>
                                        <p:tgtEl>
                                          <p:spTgt spid="27"/>
                                        </p:tgtEl>
                                        <p:attrNameLst>
                                          <p:attrName>style.rotation</p:attrName>
                                        </p:attrNameLst>
                                      </p:cBhvr>
                                      <p:tavLst>
                                        <p:tav tm="0">
                                          <p:val>
                                            <p:fltVal val="90"/>
                                          </p:val>
                                        </p:tav>
                                        <p:tav tm="100000">
                                          <p:val>
                                            <p:fltVal val="0"/>
                                          </p:val>
                                        </p:tav>
                                      </p:tavLst>
                                    </p:anim>
                                    <p:animEffect transition="in" filter="fade">
                                      <p:cBhvr>
                                        <p:cTn id="100" dur="2000"/>
                                        <p:tgtEl>
                                          <p:spTgt spid="27"/>
                                        </p:tgtEl>
                                      </p:cBhvr>
                                    </p:animEffect>
                                  </p:childTnLst>
                                  <p:subTnLst>
                                    <p:audio>
                                      <p:cMediaNode>
                                        <p:cTn display="0" masterRel="sameClick">
                                          <p:stCondLst>
                                            <p:cond evt="begin" delay="0">
                                              <p:tn val="95"/>
                                            </p:cond>
                                          </p:stCondLst>
                                          <p:endCondLst>
                                            <p:cond evt="onStopAudio" delay="0">
                                              <p:tgtEl>
                                                <p:sldTgt/>
                                              </p:tgtEl>
                                            </p:cond>
                                          </p:endCondLst>
                                        </p:cTn>
                                        <p:tgtEl>
                                          <p:sndTgt r:embed="rId1" name="applause.wav"/>
                                        </p:tgtEl>
                                      </p:cMediaNode>
                                    </p:audio>
                                  </p:sub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2000" fill="hold"/>
                                        <p:tgtEl>
                                          <p:spTgt spid="18"/>
                                        </p:tgtEl>
                                        <p:attrNameLst>
                                          <p:attrName>ppt_w</p:attrName>
                                        </p:attrNameLst>
                                      </p:cBhvr>
                                      <p:tavLst>
                                        <p:tav tm="0">
                                          <p:val>
                                            <p:fltVal val="0"/>
                                          </p:val>
                                        </p:tav>
                                        <p:tav tm="100000">
                                          <p:val>
                                            <p:strVal val="#ppt_w"/>
                                          </p:val>
                                        </p:tav>
                                      </p:tavLst>
                                    </p:anim>
                                    <p:anim calcmode="lin" valueType="num">
                                      <p:cBhvr>
                                        <p:cTn id="104" dur="2000" fill="hold"/>
                                        <p:tgtEl>
                                          <p:spTgt spid="18"/>
                                        </p:tgtEl>
                                        <p:attrNameLst>
                                          <p:attrName>ppt_h</p:attrName>
                                        </p:attrNameLst>
                                      </p:cBhvr>
                                      <p:tavLst>
                                        <p:tav tm="0">
                                          <p:val>
                                            <p:fltVal val="0"/>
                                          </p:val>
                                        </p:tav>
                                        <p:tav tm="100000">
                                          <p:val>
                                            <p:strVal val="#ppt_h"/>
                                          </p:val>
                                        </p:tav>
                                      </p:tavLst>
                                    </p:anim>
                                    <p:anim calcmode="lin" valueType="num">
                                      <p:cBhvr>
                                        <p:cTn id="105" dur="2000" fill="hold"/>
                                        <p:tgtEl>
                                          <p:spTgt spid="18"/>
                                        </p:tgtEl>
                                        <p:attrNameLst>
                                          <p:attrName>style.rotation</p:attrName>
                                        </p:attrNameLst>
                                      </p:cBhvr>
                                      <p:tavLst>
                                        <p:tav tm="0">
                                          <p:val>
                                            <p:fltVal val="90"/>
                                          </p:val>
                                        </p:tav>
                                        <p:tav tm="100000">
                                          <p:val>
                                            <p:fltVal val="0"/>
                                          </p:val>
                                        </p:tav>
                                      </p:tavLst>
                                    </p:anim>
                                    <p:animEffect transition="in" filter="fade">
                                      <p:cBhvr>
                                        <p:cTn id="106" dur="2000"/>
                                        <p:tgtEl>
                                          <p:spTgt spid="18"/>
                                        </p:tgtEl>
                                      </p:cBhvr>
                                    </p:animEffect>
                                  </p:childTnLst>
                                  <p:subTnLst>
                                    <p:audio>
                                      <p:cMediaNode>
                                        <p:cTn display="0" masterRel="sameClick">
                                          <p:stCondLst>
                                            <p:cond evt="begin" delay="0">
                                              <p:tn val="101"/>
                                            </p:cond>
                                          </p:stCondLst>
                                          <p:endCondLst>
                                            <p:cond evt="onStopAudio" delay="0">
                                              <p:tgtEl>
                                                <p:sldTgt/>
                                              </p:tgtEl>
                                            </p:cond>
                                          </p:endCondLst>
                                        </p:cTn>
                                        <p:tgtEl>
                                          <p:sndTgt r:embed="rId1" name="applause.wav"/>
                                        </p:tgtEl>
                                      </p:cMediaNode>
                                    </p:audio>
                                  </p:subTnLst>
                                </p:cTn>
                              </p:par>
                              <p:par>
                                <p:cTn id="107" presetID="31" presetClass="entr" presetSubtype="0" fill="hold"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2000" fill="hold"/>
                                        <p:tgtEl>
                                          <p:spTgt spid="15"/>
                                        </p:tgtEl>
                                        <p:attrNameLst>
                                          <p:attrName>ppt_w</p:attrName>
                                        </p:attrNameLst>
                                      </p:cBhvr>
                                      <p:tavLst>
                                        <p:tav tm="0">
                                          <p:val>
                                            <p:fltVal val="0"/>
                                          </p:val>
                                        </p:tav>
                                        <p:tav tm="100000">
                                          <p:val>
                                            <p:strVal val="#ppt_w"/>
                                          </p:val>
                                        </p:tav>
                                      </p:tavLst>
                                    </p:anim>
                                    <p:anim calcmode="lin" valueType="num">
                                      <p:cBhvr>
                                        <p:cTn id="110" dur="2000" fill="hold"/>
                                        <p:tgtEl>
                                          <p:spTgt spid="15"/>
                                        </p:tgtEl>
                                        <p:attrNameLst>
                                          <p:attrName>ppt_h</p:attrName>
                                        </p:attrNameLst>
                                      </p:cBhvr>
                                      <p:tavLst>
                                        <p:tav tm="0">
                                          <p:val>
                                            <p:fltVal val="0"/>
                                          </p:val>
                                        </p:tav>
                                        <p:tav tm="100000">
                                          <p:val>
                                            <p:strVal val="#ppt_h"/>
                                          </p:val>
                                        </p:tav>
                                      </p:tavLst>
                                    </p:anim>
                                    <p:anim calcmode="lin" valueType="num">
                                      <p:cBhvr>
                                        <p:cTn id="111" dur="2000" fill="hold"/>
                                        <p:tgtEl>
                                          <p:spTgt spid="15"/>
                                        </p:tgtEl>
                                        <p:attrNameLst>
                                          <p:attrName>style.rotation</p:attrName>
                                        </p:attrNameLst>
                                      </p:cBhvr>
                                      <p:tavLst>
                                        <p:tav tm="0">
                                          <p:val>
                                            <p:fltVal val="90"/>
                                          </p:val>
                                        </p:tav>
                                        <p:tav tm="100000">
                                          <p:val>
                                            <p:fltVal val="0"/>
                                          </p:val>
                                        </p:tav>
                                      </p:tavLst>
                                    </p:anim>
                                    <p:animEffect transition="in" filter="fade">
                                      <p:cBhvr>
                                        <p:cTn id="112" dur="2000"/>
                                        <p:tgtEl>
                                          <p:spTgt spid="15"/>
                                        </p:tgtEl>
                                      </p:cBhvr>
                                    </p:animEffect>
                                  </p:childTnLst>
                                  <p:subTnLst>
                                    <p:audio>
                                      <p:cMediaNode>
                                        <p:cTn display="0" masterRel="sameClick">
                                          <p:stCondLst>
                                            <p:cond evt="begin" delay="0">
                                              <p:tn val="107"/>
                                            </p:cond>
                                          </p:stCondLst>
                                          <p:endCondLst>
                                            <p:cond evt="onStopAudio" delay="0">
                                              <p:tgtEl>
                                                <p:sldTgt/>
                                              </p:tgtEl>
                                            </p:cond>
                                          </p:endCondLst>
                                        </p:cTn>
                                        <p:tgtEl>
                                          <p:sndTgt r:embed="rId1" name="applause.wav"/>
                                        </p:tgtEl>
                                      </p:cMediaNode>
                                    </p:audio>
                                  </p:subTnLst>
                                </p:cTn>
                              </p:par>
                              <p:par>
                                <p:cTn id="113" presetID="34" presetClass="emph" presetSubtype="0" repeatCount="indefinite" fill="hold" grpId="0" nodeType="withEffect">
                                  <p:stCondLst>
                                    <p:cond delay="0"/>
                                  </p:stCondLst>
                                  <p:iterate type="lt">
                                    <p:tmPct val="10000"/>
                                  </p:iterate>
                                  <p:childTnLst>
                                    <p:animMotion origin="layout" path="M 0 2.22222E-6 L 0 -0.03797 " pathEditMode="relative" rAng="0" ptsTypes="AA">
                                      <p:cBhvr>
                                        <p:cTn id="114" dur="750" accel="50000" decel="50000" autoRev="1" fill="hold">
                                          <p:stCondLst>
                                            <p:cond delay="0"/>
                                          </p:stCondLst>
                                        </p:cTn>
                                        <p:tgtEl>
                                          <p:spTgt spid="2"/>
                                        </p:tgtEl>
                                        <p:attrNameLst>
                                          <p:attrName>ppt_x</p:attrName>
                                          <p:attrName>ppt_y</p:attrName>
                                        </p:attrNameLst>
                                      </p:cBhvr>
                                      <p:rCtr x="0" y="-1898"/>
                                    </p:animMotion>
                                    <p:animRot by="1500000">
                                      <p:cBhvr>
                                        <p:cTn id="115" dur="375" fill="hold">
                                          <p:stCondLst>
                                            <p:cond delay="0"/>
                                          </p:stCondLst>
                                        </p:cTn>
                                        <p:tgtEl>
                                          <p:spTgt spid="2"/>
                                        </p:tgtEl>
                                        <p:attrNameLst>
                                          <p:attrName>r</p:attrName>
                                        </p:attrNameLst>
                                      </p:cBhvr>
                                    </p:animRot>
                                    <p:animRot by="-1500000">
                                      <p:cBhvr>
                                        <p:cTn id="116" dur="375" fill="hold">
                                          <p:stCondLst>
                                            <p:cond delay="375"/>
                                          </p:stCondLst>
                                        </p:cTn>
                                        <p:tgtEl>
                                          <p:spTgt spid="2"/>
                                        </p:tgtEl>
                                        <p:attrNameLst>
                                          <p:attrName>r</p:attrName>
                                        </p:attrNameLst>
                                      </p:cBhvr>
                                    </p:animRot>
                                    <p:animRot by="-1500000">
                                      <p:cBhvr>
                                        <p:cTn id="117" dur="375" fill="hold">
                                          <p:stCondLst>
                                            <p:cond delay="750"/>
                                          </p:stCondLst>
                                        </p:cTn>
                                        <p:tgtEl>
                                          <p:spTgt spid="2"/>
                                        </p:tgtEl>
                                        <p:attrNameLst>
                                          <p:attrName>r</p:attrName>
                                        </p:attrNameLst>
                                      </p:cBhvr>
                                    </p:animRot>
                                    <p:animRot by="1500000">
                                      <p:cBhvr>
                                        <p:cTn id="118" dur="375" fill="hold">
                                          <p:stCondLst>
                                            <p:cond delay="112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639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67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168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800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35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2155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EEFF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53983711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Lst>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594893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mc:AlternateContent xmlns:mc="http://schemas.openxmlformats.org/markup-compatibility/2006" xmlns:p14="http://schemas.microsoft.com/office/powerpoint/2010/main">
    <mc:Choice Requires="p14">
      <p:transition spd="slow" p14:dur="2500">
        <p14:pan dir="u"/>
      </p:transition>
    </mc:Choice>
    <mc:Fallback xmlns="">
      <p:transition spd="slow" advClick="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18" Type="http://schemas.openxmlformats.org/officeDocument/2006/relationships/image" Target="../media/image11.png"/><Relationship Id="rId3" Type="http://schemas.openxmlformats.org/officeDocument/2006/relationships/image" Target="../media/image26.png"/><Relationship Id="rId21" Type="http://schemas.openxmlformats.org/officeDocument/2006/relationships/image" Target="../media/image36.png"/><Relationship Id="rId7" Type="http://schemas.openxmlformats.org/officeDocument/2006/relationships/audio" Target="../media/audio3.wav"/><Relationship Id="rId12" Type="http://schemas.openxmlformats.org/officeDocument/2006/relationships/image" Target="../media/image12.png"/><Relationship Id="rId17" Type="http://schemas.openxmlformats.org/officeDocument/2006/relationships/image" Target="../media/image9.png"/><Relationship Id="rId2" Type="http://schemas.openxmlformats.org/officeDocument/2006/relationships/audio" Target="../media/audio2.wav"/><Relationship Id="rId16" Type="http://schemas.openxmlformats.org/officeDocument/2006/relationships/image" Target="../media/image6.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3.png"/><Relationship Id="rId10" Type="http://schemas.openxmlformats.org/officeDocument/2006/relationships/image" Target="../media/image4.png"/><Relationship Id="rId19"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7.png"/><Relationship Id="rId1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audio" Target="../media/audio3.wav"/><Relationship Id="rId12" Type="http://schemas.openxmlformats.org/officeDocument/2006/relationships/image" Target="../media/image17.png"/><Relationship Id="rId17" Type="http://schemas.openxmlformats.org/officeDocument/2006/relationships/image" Target="../media/image10.png"/><Relationship Id="rId2" Type="http://schemas.openxmlformats.org/officeDocument/2006/relationships/audio" Target="../media/audio2.wav"/><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6.png"/><Relationship Id="rId5" Type="http://schemas.openxmlformats.org/officeDocument/2006/relationships/image" Target="../media/image28.png"/><Relationship Id="rId15"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2.png"/><Relationship Id="rId1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15.png"/><Relationship Id="rId12" Type="http://schemas.openxmlformats.org/officeDocument/2006/relationships/image" Target="../media/image10.png"/><Relationship Id="rId17" Type="http://schemas.openxmlformats.org/officeDocument/2006/relationships/image" Target="../media/image6.png"/><Relationship Id="rId2" Type="http://schemas.openxmlformats.org/officeDocument/2006/relationships/audio" Target="../media/audio2.wav"/><Relationship Id="rId16" Type="http://schemas.openxmlformats.org/officeDocument/2006/relationships/image" Target="../media/image9.png"/><Relationship Id="rId20"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5" Type="http://schemas.openxmlformats.org/officeDocument/2006/relationships/image" Target="../media/image3.png"/><Relationship Id="rId10" Type="http://schemas.openxmlformats.org/officeDocument/2006/relationships/image" Target="../media/image4.png"/><Relationship Id="rId19"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png"/><Relationship Id="rId1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11.png"/><Relationship Id="rId20"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0.png"/><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18.png"/><Relationship Id="rId19"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png"/><Relationship Id="rId18" Type="http://schemas.openxmlformats.org/officeDocument/2006/relationships/image" Target="../media/image12.png"/><Relationship Id="rId3" Type="http://schemas.openxmlformats.org/officeDocument/2006/relationships/image" Target="../media/image26.png"/><Relationship Id="rId21" Type="http://schemas.openxmlformats.org/officeDocument/2006/relationships/image" Target="../media/image5.png"/><Relationship Id="rId7" Type="http://schemas.openxmlformats.org/officeDocument/2006/relationships/audio" Target="../media/audio3.wav"/><Relationship Id="rId12" Type="http://schemas.openxmlformats.org/officeDocument/2006/relationships/image" Target="../media/image18.png"/><Relationship Id="rId17" Type="http://schemas.openxmlformats.org/officeDocument/2006/relationships/image" Target="../media/image10.png"/><Relationship Id="rId2" Type="http://schemas.openxmlformats.org/officeDocument/2006/relationships/audio" Target="../media/audio2.wav"/><Relationship Id="rId16" Type="http://schemas.openxmlformats.org/officeDocument/2006/relationships/image" Target="../media/image4.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7.png"/><Relationship Id="rId5" Type="http://schemas.openxmlformats.org/officeDocument/2006/relationships/image" Target="../media/image28.png"/><Relationship Id="rId15" Type="http://schemas.openxmlformats.org/officeDocument/2006/relationships/image" Target="../media/image2.png"/><Relationship Id="rId10" Type="http://schemas.openxmlformats.org/officeDocument/2006/relationships/image" Target="../media/image16.png"/><Relationship Id="rId19"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0.png"/><Relationship Id="rId18" Type="http://schemas.openxmlformats.org/officeDocument/2006/relationships/image" Target="../media/image11.png"/><Relationship Id="rId3" Type="http://schemas.openxmlformats.org/officeDocument/2006/relationships/image" Target="../media/image26.png"/><Relationship Id="rId21" Type="http://schemas.openxmlformats.org/officeDocument/2006/relationships/image" Target="../media/image36.png"/><Relationship Id="rId7" Type="http://schemas.openxmlformats.org/officeDocument/2006/relationships/audio" Target="../media/audio3.wav"/><Relationship Id="rId12" Type="http://schemas.openxmlformats.org/officeDocument/2006/relationships/image" Target="../media/image30.png"/><Relationship Id="rId17" Type="http://schemas.openxmlformats.org/officeDocument/2006/relationships/image" Target="../media/image9.png"/><Relationship Id="rId25" Type="http://schemas.openxmlformats.org/officeDocument/2006/relationships/image" Target="../media/image360.png"/><Relationship Id="rId2" Type="http://schemas.openxmlformats.org/officeDocument/2006/relationships/audio" Target="../media/audio2.wav"/><Relationship Id="rId16" Type="http://schemas.openxmlformats.org/officeDocument/2006/relationships/image" Target="../media/image6.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8.png"/><Relationship Id="rId24" Type="http://schemas.openxmlformats.org/officeDocument/2006/relationships/image" Target="../media/image17.png"/><Relationship Id="rId5" Type="http://schemas.openxmlformats.org/officeDocument/2006/relationships/image" Target="../media/image28.png"/><Relationship Id="rId15" Type="http://schemas.openxmlformats.org/officeDocument/2006/relationships/image" Target="../media/image3.png"/><Relationship Id="rId23" Type="http://schemas.openxmlformats.org/officeDocument/2006/relationships/image" Target="../media/image32.png"/><Relationship Id="rId10" Type="http://schemas.openxmlformats.org/officeDocument/2006/relationships/image" Target="../media/image41.png"/><Relationship Id="rId19"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40.png"/><Relationship Id="rId14" Type="http://schemas.openxmlformats.org/officeDocument/2006/relationships/image" Target="../media/image33.png"/><Relationship Id="rId22"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8.png"/><Relationship Id="rId1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16.png"/><Relationship Id="rId12" Type="http://schemas.openxmlformats.org/officeDocument/2006/relationships/image" Target="../media/image10.png"/><Relationship Id="rId17" Type="http://schemas.openxmlformats.org/officeDocument/2006/relationships/image" Target="../media/image27.png"/><Relationship Id="rId2" Type="http://schemas.openxmlformats.org/officeDocument/2006/relationships/audio" Target="../media/audio2.wav"/><Relationship Id="rId16" Type="http://schemas.openxmlformats.org/officeDocument/2006/relationships/image" Target="../media/image17.png"/><Relationship Id="rId20"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png"/><Relationship Id="rId15" Type="http://schemas.openxmlformats.org/officeDocument/2006/relationships/image" Target="../media/image3.png"/><Relationship Id="rId10" Type="http://schemas.openxmlformats.org/officeDocument/2006/relationships/image" Target="../media/image2.png"/><Relationship Id="rId19"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9.png"/><Relationship Id="rId12" Type="http://schemas.openxmlformats.org/officeDocument/2006/relationships/image" Target="../media/image4.png"/><Relationship Id="rId17" Type="http://schemas.openxmlformats.org/officeDocument/2006/relationships/image" Target="../media/image3.png"/><Relationship Id="rId2" Type="http://schemas.openxmlformats.org/officeDocument/2006/relationships/audio" Target="../media/audio2.wav"/><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6.png"/><Relationship Id="rId4" Type="http://schemas.openxmlformats.org/officeDocument/2006/relationships/image" Target="../media/image340.png"/><Relationship Id="rId9" Type="http://schemas.openxmlformats.org/officeDocument/2006/relationships/image" Target="../media/image15.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1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image" Target="../media/image12.png"/><Relationship Id="rId17" Type="http://schemas.openxmlformats.org/officeDocument/2006/relationships/image" Target="../media/image27.png"/><Relationship Id="rId2" Type="http://schemas.openxmlformats.org/officeDocument/2006/relationships/audio" Target="../media/audio2.wav"/><Relationship Id="rId16" Type="http://schemas.openxmlformats.org/officeDocument/2006/relationships/image" Target="../media/image8.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7.png"/><Relationship Id="rId5" Type="http://schemas.openxmlformats.org/officeDocument/2006/relationships/image" Target="../media/image15.png"/><Relationship Id="rId15" Type="http://schemas.openxmlformats.org/officeDocument/2006/relationships/image" Target="../media/image33.png"/><Relationship Id="rId10" Type="http://schemas.openxmlformats.org/officeDocument/2006/relationships/image" Target="../media/image19.png"/><Relationship Id="rId19" Type="http://schemas.openxmlformats.org/officeDocument/2006/relationships/audio" Target="../media/audio3.wav"/><Relationship Id="rId4" Type="http://schemas.openxmlformats.org/officeDocument/2006/relationships/image" Target="../media/image14.png"/><Relationship Id="rId9" Type="http://schemas.openxmlformats.org/officeDocument/2006/relationships/image" Target="../media/image30.png"/><Relationship Id="rId1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1.png"/><Relationship Id="rId7" Type="http://schemas.openxmlformats.org/officeDocument/2006/relationships/audio" Target="../media/audio3.wav"/><Relationship Id="rId12" Type="http://schemas.openxmlformats.org/officeDocument/2006/relationships/image" Target="../media/image17.png"/><Relationship Id="rId17" Type="http://schemas.openxmlformats.org/officeDocument/2006/relationships/image" Target="../media/image4.png"/><Relationship Id="rId2" Type="http://schemas.openxmlformats.org/officeDocument/2006/relationships/audio" Target="../media/audio2.wav"/><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6.png"/><Relationship Id="rId5" Type="http://schemas.openxmlformats.org/officeDocument/2006/relationships/image" Target="../media/image28.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ky-KG" b="1" dirty="0" smtClean="0">
                <a:solidFill>
                  <a:srgbClr val="FF0000"/>
                </a:solidFill>
              </a:rPr>
              <a:t>Математика</a:t>
            </a:r>
            <a:br>
              <a:rPr lang="ky-KG" b="1" dirty="0" smtClean="0">
                <a:solidFill>
                  <a:srgbClr val="FF0000"/>
                </a:solidFill>
              </a:rPr>
            </a:br>
            <a:r>
              <a:rPr lang="ky-KG" b="1" dirty="0" smtClean="0">
                <a:solidFill>
                  <a:srgbClr val="FF0000"/>
                </a:solidFill>
              </a:rPr>
              <a:t>6-класс</a:t>
            </a:r>
            <a:r>
              <a:rPr lang="ky-KG" dirty="0" smtClean="0"/>
              <a:t/>
            </a:r>
            <a:br>
              <a:rPr lang="ky-KG" dirty="0" smtClean="0"/>
            </a:br>
            <a:r>
              <a:rPr lang="ky-KG" b="1" dirty="0" smtClean="0">
                <a:solidFill>
                  <a:srgbClr val="00B050"/>
                </a:solidFill>
                <a:latin typeface="Cambria" panose="02040503050406030204" pitchFamily="18" charset="0"/>
                <a:ea typeface="Cambria" panose="02040503050406030204" pitchFamily="18" charset="0"/>
              </a:rPr>
              <a:t>Мугалим : Эралиева Гулай Жанышовна</a:t>
            </a:r>
            <a:br>
              <a:rPr lang="ky-KG" b="1" dirty="0" smtClean="0">
                <a:solidFill>
                  <a:srgbClr val="00B050"/>
                </a:solidFill>
                <a:latin typeface="Cambria" panose="02040503050406030204" pitchFamily="18" charset="0"/>
                <a:ea typeface="Cambria" panose="02040503050406030204" pitchFamily="18" charset="0"/>
              </a:rPr>
            </a:br>
            <a:r>
              <a:rPr lang="ky-KG" b="1" dirty="0" smtClean="0">
                <a:solidFill>
                  <a:srgbClr val="00B050"/>
                </a:solidFill>
                <a:latin typeface="Cambria" panose="02040503050406030204" pitchFamily="18" charset="0"/>
                <a:ea typeface="Cambria" panose="02040503050406030204" pitchFamily="18" charset="0"/>
              </a:rPr>
              <a:t>                             </a:t>
            </a:r>
            <a:endParaRPr lang="en-US" sz="2400" b="1" dirty="0">
              <a:solidFill>
                <a:srgbClr val="00B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2282532"/>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3" name="Заголовок 2"/>
          <p:cNvSpPr>
            <a:spLocks noGrp="1"/>
          </p:cNvSpPr>
          <p:nvPr>
            <p:ph type="title"/>
          </p:nvPr>
        </p:nvSpPr>
        <p:spPr/>
        <p:txBody>
          <a:bodyPr>
            <a:normAutofit/>
          </a:bodyPr>
          <a:lstStyle/>
          <a:p>
            <a:r>
              <a:rPr lang="ky-KG" dirty="0" smtClean="0"/>
              <a:t>6,55* 100</a:t>
            </a:r>
            <a:endParaRPr lang="ru-RU" dirty="0"/>
          </a:p>
        </p:txBody>
      </p:sp>
      <p:pic>
        <p:nvPicPr>
          <p:cNvPr id="32" name="Рисунок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1" name="Рисунок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2" name="Рисунок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3" name="TextBox 42"/>
          <p:cNvSpPr txBox="1"/>
          <p:nvPr/>
        </p:nvSpPr>
        <p:spPr>
          <a:xfrm>
            <a:off x="4119326" y="378245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65,5</a:t>
            </a:r>
            <a:endParaRPr lang="en-US" dirty="0">
              <a:latin typeface="Comic Sans MS" panose="030F0702030302020204" pitchFamily="66" charset="0"/>
            </a:endParaRPr>
          </a:p>
        </p:txBody>
      </p:sp>
      <p:sp>
        <p:nvSpPr>
          <p:cNvPr id="44" name="TextBox 43">
            <a:hlinkClick r:id="" action="ppaction://hlinkshowjump?jump=nextslide">
              <a:snd r:embed="rId7" name="chimes.wav"/>
            </a:hlinkClick>
          </p:cNvPr>
          <p:cNvSpPr txBox="1"/>
          <p:nvPr/>
        </p:nvSpPr>
        <p:spPr>
          <a:xfrm>
            <a:off x="4119326" y="6024423"/>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655</a:t>
            </a:r>
            <a:endParaRPr lang="en-US" dirty="0">
              <a:latin typeface="Comic Sans MS" panose="030F0702030302020204" pitchFamily="66" charset="0"/>
            </a:endParaRPr>
          </a:p>
        </p:txBody>
      </p:sp>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66574">
            <a:off x="241178" y="2896444"/>
            <a:ext cx="1130408" cy="1004808"/>
          </a:xfrm>
          <a:prstGeom prst="rect">
            <a:avLst/>
          </a:prstGeom>
        </p:spPr>
      </p:pic>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736105">
            <a:off x="141769" y="4250184"/>
            <a:ext cx="2132823" cy="1927119"/>
          </a:xfrm>
          <a:prstGeom prst="rect">
            <a:avLst/>
          </a:prstGeom>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4363">
            <a:off x="5678863" y="-71573"/>
            <a:ext cx="834274" cy="1059896"/>
          </a:xfrm>
          <a:prstGeom prst="rect">
            <a:avLst/>
          </a:prstGeom>
        </p:spPr>
      </p:pic>
      <p:pic>
        <p:nvPicPr>
          <p:cNvPr id="25" name="Рисунок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901725">
            <a:off x="8968320" y="3520969"/>
            <a:ext cx="716253" cy="955004"/>
          </a:xfrm>
          <a:prstGeom prst="rect">
            <a:avLst/>
          </a:prstGeom>
        </p:spPr>
      </p:pic>
      <p:pic>
        <p:nvPicPr>
          <p:cNvPr id="26" name="Рисунок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1298067">
            <a:off x="2674423" y="3571557"/>
            <a:ext cx="617511" cy="784141"/>
          </a:xfrm>
          <a:prstGeom prst="rect">
            <a:avLst/>
          </a:prstGeom>
        </p:spPr>
      </p:pic>
      <p:pic>
        <p:nvPicPr>
          <p:cNvPr id="27" name="Рисунок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7623738">
            <a:off x="2447184" y="4581344"/>
            <a:ext cx="684581" cy="732622"/>
          </a:xfrm>
          <a:prstGeom prst="rect">
            <a:avLst/>
          </a:prstGeom>
        </p:spPr>
      </p:pic>
      <p:pic>
        <p:nvPicPr>
          <p:cNvPr id="28" name="Объект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430934">
            <a:off x="8845279" y="4462938"/>
            <a:ext cx="2094777" cy="2238129"/>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21555" y="3018318"/>
            <a:ext cx="1301519" cy="852240"/>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00115" y="5771248"/>
            <a:ext cx="713257" cy="437841"/>
          </a:xfrm>
          <a:prstGeom prst="rect">
            <a:avLst/>
          </a:prstGeom>
        </p:spPr>
      </p:pic>
      <p:pic>
        <p:nvPicPr>
          <p:cNvPr id="33" name="Рисунок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373483">
            <a:off x="484179" y="577401"/>
            <a:ext cx="804589" cy="811970"/>
          </a:xfrm>
          <a:prstGeom prst="rect">
            <a:avLst/>
          </a:prstGeom>
        </p:spPr>
      </p:pic>
      <p:pic>
        <p:nvPicPr>
          <p:cNvPr id="34" name="Рисунок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4799940">
            <a:off x="11166939" y="4129127"/>
            <a:ext cx="712269" cy="846753"/>
          </a:xfrm>
          <a:prstGeom prst="rect">
            <a:avLst/>
          </a:prstGeom>
        </p:spPr>
      </p:pic>
      <p:pic>
        <p:nvPicPr>
          <p:cNvPr id="35" name="Рисунок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807994">
            <a:off x="1161998" y="1888380"/>
            <a:ext cx="870754" cy="431894"/>
          </a:xfrm>
          <a:prstGeom prst="rect">
            <a:avLst/>
          </a:prstGeom>
        </p:spPr>
      </p:pic>
      <p:pic>
        <p:nvPicPr>
          <p:cNvPr id="36" name="Рисунок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72314" y="1603899"/>
            <a:ext cx="926919" cy="891540"/>
          </a:xfrm>
          <a:prstGeom prst="rect">
            <a:avLst/>
          </a:prstGeom>
        </p:spPr>
      </p:pic>
      <p:pic>
        <p:nvPicPr>
          <p:cNvPr id="38" name="Рисунок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9070099">
            <a:off x="10237213" y="517388"/>
            <a:ext cx="916553" cy="619715"/>
          </a:xfrm>
          <a:prstGeom prst="rect">
            <a:avLst/>
          </a:prstGeom>
        </p:spPr>
      </p:pic>
      <p:sp>
        <p:nvSpPr>
          <p:cNvPr id="50" name="TextBox 49"/>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0,0655</a:t>
            </a:r>
            <a:endParaRPr lang="en-US" dirty="0">
              <a:latin typeface="Comic Sans MS" panose="030F0702030302020204" pitchFamily="66" charset="0"/>
            </a:endParaRPr>
          </a:p>
        </p:txBody>
      </p:sp>
    </p:spTree>
    <p:extLst>
      <p:ext uri="{BB962C8B-B14F-4D97-AF65-F5344CB8AC3E}">
        <p14:creationId xmlns:p14="http://schemas.microsoft.com/office/powerpoint/2010/main" val="3755667552"/>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3"/>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3"/>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4"/>
                                        </p:tgtEl>
                                        <p:attrNameLst>
                                          <p:attrName>style.color</p:attrName>
                                        </p:attrNameLst>
                                      </p:cBhvr>
                                      <p:to>
                                        <p:clrVal>
                                          <a:srgbClr val="33B305"/>
                                        </p:clrVal>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50"/>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50"/>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50"/>
                  </p:tgtEl>
                </p:cond>
              </p:nextCondLst>
            </p:seq>
          </p:childTnLst>
        </p:cTn>
      </p:par>
    </p:tnLst>
    <p:bldLst>
      <p:bldP spid="43" grpId="0"/>
      <p:bldP spid="44"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p:txBody>
          <a:bodyPr/>
          <a:lstStyle/>
          <a:p>
            <a:r>
              <a:rPr lang="ky-KG" dirty="0" smtClean="0"/>
              <a:t>1,2:  5,05;</a:t>
            </a:r>
            <a:r>
              <a:rPr lang="ky-KG" dirty="0"/>
              <a:t> </a:t>
            </a:r>
            <a:r>
              <a:rPr lang="ky-KG" dirty="0" smtClean="0"/>
              <a:t>  5 сандарынын арифметикалык орто санын тапкыла </a:t>
            </a:r>
            <a:endParaRPr lang="ru-RU" dirty="0"/>
          </a:p>
        </p:txBody>
      </p:sp>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9" name="Рисунок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0" name="Рисунок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1" name="TextBox 40"/>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2,1</a:t>
            </a:r>
            <a:endParaRPr lang="en-US" dirty="0">
              <a:latin typeface="Comic Sans MS" panose="030F0702030302020204" pitchFamily="66" charset="0"/>
            </a:endParaRPr>
          </a:p>
        </p:txBody>
      </p:sp>
      <p:sp>
        <p:nvSpPr>
          <p:cNvPr id="42" name="TextBox 41">
            <a:hlinkClick r:id="" action="ppaction://hlinkshowjump?jump=nextslide">
              <a:snd r:embed="rId7" name="chimes.wav"/>
            </a:hlinkClick>
          </p:cNvPr>
          <p:cNvSpPr txBox="1"/>
          <p:nvPr/>
        </p:nvSpPr>
        <p:spPr>
          <a:xfrm>
            <a:off x="4119326" y="378245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3,75</a:t>
            </a:r>
            <a:endParaRPr lang="en-US" dirty="0">
              <a:latin typeface="Comic Sans MS" panose="030F0702030302020204" pitchFamily="66" charset="0"/>
            </a:endParaRPr>
          </a:p>
        </p:txBody>
      </p:sp>
      <p:sp>
        <p:nvSpPr>
          <p:cNvPr id="43" name="TextBox 42"/>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1,74</a:t>
            </a:r>
            <a:endParaRPr lang="en-US" dirty="0">
              <a:latin typeface="Comic Sans MS" panose="030F0702030302020204" pitchFamily="66" charset="0"/>
            </a:endParaRPr>
          </a:p>
        </p:txBody>
      </p:sp>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70507">
            <a:off x="10972123" y="1810452"/>
            <a:ext cx="876306" cy="864135"/>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9546">
            <a:off x="2953713" y="4860755"/>
            <a:ext cx="308253" cy="953838"/>
          </a:xfrm>
          <a:prstGeom prst="rect">
            <a:avLst/>
          </a:prstGeom>
        </p:spPr>
      </p:pic>
      <p:pic>
        <p:nvPicPr>
          <p:cNvPr id="16" name="Рисунок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79521">
            <a:off x="10426460" y="820041"/>
            <a:ext cx="620897" cy="644475"/>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36" y="2035571"/>
            <a:ext cx="899883" cy="764606"/>
          </a:xfrm>
          <a:prstGeom prst="rect">
            <a:avLst/>
          </a:prstGeom>
        </p:spPr>
      </p:pic>
      <p:pic>
        <p:nvPicPr>
          <p:cNvPr id="18" name="Рисунок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6555" y="3587934"/>
            <a:ext cx="1281536" cy="1005022"/>
          </a:xfrm>
          <a:prstGeom prst="rect">
            <a:avLst/>
          </a:prstGeom>
        </p:spPr>
      </p:pic>
      <p:pic>
        <p:nvPicPr>
          <p:cNvPr id="20" name="Рисунок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7412278">
            <a:off x="358217" y="311272"/>
            <a:ext cx="1265213" cy="1143187"/>
          </a:xfrm>
          <a:prstGeom prst="rect">
            <a:avLst/>
          </a:prstGeom>
        </p:spPr>
      </p:pic>
      <p:pic>
        <p:nvPicPr>
          <p:cNvPr id="21" name="Рисунок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110793">
            <a:off x="869095" y="2978892"/>
            <a:ext cx="932248" cy="881513"/>
          </a:xfrm>
          <a:prstGeom prst="rect">
            <a:avLst/>
          </a:prstGeom>
        </p:spPr>
      </p:pic>
      <p:pic>
        <p:nvPicPr>
          <p:cNvPr id="22" name="Рисунок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5272" y="4178489"/>
            <a:ext cx="2295439" cy="2452521"/>
          </a:xfrm>
          <a:prstGeom prst="rect">
            <a:avLst/>
          </a:prstGeom>
        </p:spPr>
      </p:pic>
      <p:pic>
        <p:nvPicPr>
          <p:cNvPr id="24" name="Рисунок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89821" y="5915787"/>
            <a:ext cx="1010721" cy="683385"/>
          </a:xfrm>
          <a:prstGeom prst="rect">
            <a:avLst/>
          </a:prstGeom>
        </p:spPr>
      </p:pic>
      <p:pic>
        <p:nvPicPr>
          <p:cNvPr id="25" name="Рисунок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901725">
            <a:off x="10066281" y="2689644"/>
            <a:ext cx="839982" cy="1119976"/>
          </a:xfrm>
          <a:prstGeom prst="rect">
            <a:avLst/>
          </a:prstGeom>
        </p:spPr>
      </p:pic>
      <p:pic>
        <p:nvPicPr>
          <p:cNvPr id="29" name="Рисунок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91793" y="4178490"/>
            <a:ext cx="2925387" cy="920412"/>
          </a:xfrm>
          <a:prstGeom prst="rect">
            <a:avLst/>
          </a:prstGeom>
        </p:spPr>
      </p:pic>
      <p:pic>
        <p:nvPicPr>
          <p:cNvPr id="30" name="Рисунок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7599722">
            <a:off x="10602620" y="5302742"/>
            <a:ext cx="868971" cy="1033042"/>
          </a:xfrm>
          <a:prstGeom prst="rect">
            <a:avLst/>
          </a:prstGeom>
        </p:spPr>
      </p:pic>
      <p:pic>
        <p:nvPicPr>
          <p:cNvPr id="32" name="Рисунок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063088">
            <a:off x="5683831" y="195243"/>
            <a:ext cx="824339" cy="831901"/>
          </a:xfrm>
          <a:prstGeom prst="rect">
            <a:avLst/>
          </a:prstGeom>
        </p:spPr>
      </p:pic>
    </p:spTree>
    <p:extLst>
      <p:ext uri="{BB962C8B-B14F-4D97-AF65-F5344CB8AC3E}">
        <p14:creationId xmlns:p14="http://schemas.microsoft.com/office/powerpoint/2010/main" val="1812290818"/>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1"/>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1"/>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2"/>
                                        </p:tgtEl>
                                        <p:attrNameLst>
                                          <p:attrName>style.color</p:attrName>
                                        </p:attrNameLst>
                                      </p:cBhvr>
                                      <p:to>
                                        <p:clrVal>
                                          <a:srgbClr val="33B305"/>
                                        </p:clrVal>
                                      </p:to>
                                    </p:set>
                                  </p:childTnLst>
                                </p:cTn>
                              </p:par>
                            </p:childTnLst>
                          </p:cTn>
                        </p:par>
                      </p:childTnLst>
                    </p:cTn>
                  </p:par>
                </p:childTnLst>
              </p:cTn>
              <p:nextCondLst>
                <p:cond evt="onClick" delay="0">
                  <p:tgtEl>
                    <p:spTgt spid="42"/>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3"/>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3"/>
                  </p:tgtEl>
                </p:cond>
              </p:nextCondLst>
            </p:seq>
          </p:childTnLst>
        </p:cTn>
      </p:par>
    </p:tnLst>
    <p:bldLst>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p:txBody>
          <a:bodyPr/>
          <a:lstStyle/>
          <a:p>
            <a:r>
              <a:rPr lang="ky-KG" dirty="0" smtClean="0"/>
              <a:t>4,4-(-7,6)=,</a:t>
            </a:r>
            <a:endParaRPr lang="ru-RU" dirty="0"/>
          </a:p>
        </p:txBody>
      </p:sp>
      <p:pic>
        <p:nvPicPr>
          <p:cNvPr id="42" name="Рисунок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3" name="Рисунок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4" name="Рисунок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73714">
            <a:off x="11355569" y="4165324"/>
            <a:ext cx="581024" cy="603088"/>
          </a:xfrm>
          <a:prstGeom prst="rect">
            <a:avLst/>
          </a:prstGeom>
        </p:spPr>
      </p:pic>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5419">
            <a:off x="10231074" y="861700"/>
            <a:ext cx="1086550" cy="965822"/>
          </a:xfrm>
          <a:prstGeom prst="rect">
            <a:avLst/>
          </a:prstGeom>
        </p:spPr>
      </p:pic>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4403" y="4874067"/>
            <a:ext cx="1795065" cy="1621937"/>
          </a:xfrm>
          <a:prstGeom prst="rect">
            <a:avLst/>
          </a:prstGeom>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4363">
            <a:off x="996425" y="671648"/>
            <a:ext cx="828536" cy="1052606"/>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662" y="1726060"/>
            <a:ext cx="881415" cy="595957"/>
          </a:xfrm>
          <a:prstGeom prst="rect">
            <a:avLst/>
          </a:prstGeom>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2193454">
            <a:off x="10244158" y="3090304"/>
            <a:ext cx="839982" cy="1119976"/>
          </a:xfrm>
          <a:prstGeom prst="rect">
            <a:avLst/>
          </a:prstGeom>
        </p:spPr>
      </p:pic>
      <p:pic>
        <p:nvPicPr>
          <p:cNvPr id="26" name="Рисунок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5324297">
            <a:off x="2649373" y="4008246"/>
            <a:ext cx="617511" cy="784141"/>
          </a:xfrm>
          <a:prstGeom prst="rect">
            <a:avLst/>
          </a:prstGeom>
        </p:spPr>
      </p:pic>
      <p:pic>
        <p:nvPicPr>
          <p:cNvPr id="27" name="Рисунок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169843">
            <a:off x="2319184" y="3443608"/>
            <a:ext cx="590056" cy="631464"/>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4662" y="4659218"/>
            <a:ext cx="2676525" cy="1752600"/>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330923">
            <a:off x="494342" y="3370089"/>
            <a:ext cx="923598" cy="932071"/>
          </a:xfrm>
          <a:prstGeom prst="rect">
            <a:avLst/>
          </a:prstGeom>
        </p:spPr>
      </p:pic>
      <p:pic>
        <p:nvPicPr>
          <p:cNvPr id="34" name="Рисунок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484" y="2717756"/>
            <a:ext cx="717409" cy="440390"/>
          </a:xfrm>
          <a:prstGeom prst="rect">
            <a:avLst/>
          </a:prstGeom>
        </p:spPr>
      </p:pic>
      <p:pic>
        <p:nvPicPr>
          <p:cNvPr id="35" name="Рисунок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9160478">
            <a:off x="9220599" y="4466680"/>
            <a:ext cx="843973" cy="418611"/>
          </a:xfrm>
          <a:prstGeom prst="rect">
            <a:avLst/>
          </a:prstGeom>
        </p:spPr>
      </p:pic>
      <p:pic>
        <p:nvPicPr>
          <p:cNvPr id="37" name="Рисунок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401637">
            <a:off x="10818705" y="2122045"/>
            <a:ext cx="684008" cy="868582"/>
          </a:xfrm>
          <a:prstGeom prst="rect">
            <a:avLst/>
          </a:prstGeom>
        </p:spPr>
      </p:pic>
      <p:pic>
        <p:nvPicPr>
          <p:cNvPr id="38" name="Рисунок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5400000">
            <a:off x="5765921" y="23548"/>
            <a:ext cx="735724" cy="874636"/>
          </a:xfrm>
          <a:prstGeom prst="rect">
            <a:avLst/>
          </a:prstGeom>
        </p:spPr>
      </p:pic>
      <p:sp>
        <p:nvSpPr>
          <p:cNvPr id="28" name="TextBox 27"/>
          <p:cNvSpPr txBox="1"/>
          <p:nvPr/>
        </p:nvSpPr>
        <p:spPr>
          <a:xfrm>
            <a:off x="4117639" y="385387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33,44</a:t>
            </a:r>
            <a:endParaRPr lang="en-US" dirty="0">
              <a:latin typeface="Comic Sans MS" panose="030F0702030302020204" pitchFamily="66" charset="0"/>
            </a:endParaRPr>
          </a:p>
        </p:txBody>
      </p:sp>
      <p:sp>
        <p:nvSpPr>
          <p:cNvPr id="29" name="TextBox 28">
            <a:hlinkClick r:id="" action="ppaction://hlinkshowjump?jump=nextslide">
              <a:snd r:embed="rId20" name="chimes.wav"/>
            </a:hlinkClick>
          </p:cNvPr>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12</a:t>
            </a:r>
            <a:endParaRPr lang="en-US" dirty="0">
              <a:latin typeface="Comic Sans MS" panose="030F0702030302020204" pitchFamily="66" charset="0"/>
            </a:endParaRPr>
          </a:p>
        </p:txBody>
      </p:sp>
      <p:sp>
        <p:nvSpPr>
          <p:cNvPr id="32" name="TextBox 31"/>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-3,2</a:t>
            </a:r>
            <a:endParaRPr lang="en-US" dirty="0">
              <a:latin typeface="Comic Sans MS" panose="030F0702030302020204" pitchFamily="66" charset="0"/>
            </a:endParaRPr>
          </a:p>
        </p:txBody>
      </p:sp>
    </p:spTree>
    <p:extLst>
      <p:ext uri="{BB962C8B-B14F-4D97-AF65-F5344CB8AC3E}">
        <p14:creationId xmlns:p14="http://schemas.microsoft.com/office/powerpoint/2010/main" val="3290631826"/>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8"/>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9"/>
                                        </p:tgtEl>
                                        <p:attrNameLst>
                                          <p:attrName>style.color</p:attrName>
                                        </p:attrNameLst>
                                      </p:cBhvr>
                                      <p:to>
                                        <p:clrVal>
                                          <a:srgbClr val="33B305"/>
                                        </p:clrVal>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2"/>
                  </p:tgtEl>
                </p:cond>
              </p:nextCondLst>
            </p:seq>
          </p:childTnLst>
        </p:cTn>
      </p:par>
    </p:tnLst>
    <p:bldLst>
      <p:bldP spid="28" grpId="0"/>
      <p:bldP spid="29"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p:txBody>
          <a:bodyPr/>
          <a:lstStyle/>
          <a:p>
            <a:r>
              <a:rPr lang="ky-KG" dirty="0" smtClean="0"/>
              <a:t>8,4: 4,2=?</a:t>
            </a:r>
            <a:endParaRPr lang="ru-RU" dirty="0"/>
          </a:p>
        </p:txBody>
      </p:sp>
      <p:pic>
        <p:nvPicPr>
          <p:cNvPr id="39" name="Рисунок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0" name="Рисунок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1" name="Рисунок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12850">
            <a:off x="1150722" y="2043483"/>
            <a:ext cx="405055" cy="1253377"/>
          </a:xfrm>
          <a:prstGeom prst="rect">
            <a:avLst/>
          </a:prstGeom>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1910" y="806494"/>
            <a:ext cx="611643" cy="634870"/>
          </a:xfrm>
          <a:prstGeom prst="rect">
            <a:avLst/>
          </a:prstGeom>
        </p:spPr>
      </p:pic>
      <p:pic>
        <p:nvPicPr>
          <p:cNvPr id="17" name="Рисунок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200" y="544070"/>
            <a:ext cx="899883" cy="764606"/>
          </a:xfrm>
          <a:prstGeom prst="rect">
            <a:avLst/>
          </a:prstGeom>
        </p:spPr>
      </p:pic>
      <p:pic>
        <p:nvPicPr>
          <p:cNvPr id="19" name="Рисунок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65224">
            <a:off x="511328" y="5041813"/>
            <a:ext cx="1808953" cy="1607958"/>
          </a:xfrm>
          <a:prstGeom prst="rect">
            <a:avLst/>
          </a:prstGeom>
        </p:spPr>
      </p:pic>
      <p:pic>
        <p:nvPicPr>
          <p:cNvPr id="20" name="Рисунок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455230">
            <a:off x="10574759" y="2653345"/>
            <a:ext cx="1443695" cy="1304455"/>
          </a:xfrm>
          <a:prstGeom prst="rect">
            <a:avLst/>
          </a:prstGeom>
        </p:spPr>
      </p:pic>
      <p:pic>
        <p:nvPicPr>
          <p:cNvPr id="21" name="Рисунок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003907">
            <a:off x="134964" y="1566641"/>
            <a:ext cx="842654" cy="796795"/>
          </a:xfrm>
          <a:prstGeom prst="rect">
            <a:avLst/>
          </a:prstGeom>
        </p:spPr>
      </p:pic>
      <p:pic>
        <p:nvPicPr>
          <p:cNvPr id="24" name="Рисунок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7822">
            <a:off x="2097426" y="3687681"/>
            <a:ext cx="1093134" cy="739108"/>
          </a:xfrm>
          <a:prstGeom prst="rect">
            <a:avLst/>
          </a:prstGeom>
        </p:spPr>
      </p:pic>
      <p:pic>
        <p:nvPicPr>
          <p:cNvPr id="26" name="Рисунок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2279440">
            <a:off x="2543950" y="4685139"/>
            <a:ext cx="672616" cy="854116"/>
          </a:xfrm>
          <a:prstGeom prst="rect">
            <a:avLst/>
          </a:prstGeom>
        </p:spPr>
      </p:pic>
      <p:pic>
        <p:nvPicPr>
          <p:cNvPr id="27" name="Рисунок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7313727">
            <a:off x="10549270" y="1644153"/>
            <a:ext cx="696731" cy="745625"/>
          </a:xfrm>
          <a:prstGeom prst="rect">
            <a:avLst/>
          </a:prstGeom>
        </p:spPr>
      </p:pic>
      <p:pic>
        <p:nvPicPr>
          <p:cNvPr id="28" name="Рисунок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8834354" y="3509128"/>
            <a:ext cx="761018" cy="904706"/>
          </a:xfrm>
          <a:prstGeom prst="rect">
            <a:avLst/>
          </a:prstGeom>
        </p:spPr>
      </p:pic>
      <p:pic>
        <p:nvPicPr>
          <p:cNvPr id="32" name="Рисунок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116462">
            <a:off x="5605069" y="215884"/>
            <a:ext cx="1031290" cy="675292"/>
          </a:xfrm>
          <a:prstGeom prst="rect">
            <a:avLst/>
          </a:prstGeom>
        </p:spPr>
      </p:pic>
      <p:pic>
        <p:nvPicPr>
          <p:cNvPr id="33" name="Объект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877200">
            <a:off x="8823808" y="4187737"/>
            <a:ext cx="2306386" cy="2464218"/>
          </a:xfrm>
          <a:prstGeom prst="rect">
            <a:avLst/>
          </a:prstGeom>
        </p:spPr>
      </p:pic>
      <p:pic>
        <p:nvPicPr>
          <p:cNvPr id="34" name="Рисунок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227" y="3455780"/>
            <a:ext cx="1568982" cy="1230447"/>
          </a:xfrm>
          <a:prstGeom prst="rect">
            <a:avLst/>
          </a:prstGeom>
        </p:spPr>
      </p:pic>
      <p:sp>
        <p:nvSpPr>
          <p:cNvPr id="25" name="TextBox 24"/>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0,2</a:t>
            </a:r>
            <a:endParaRPr lang="en-US" dirty="0">
              <a:latin typeface="Comic Sans MS" panose="030F0702030302020204" pitchFamily="66" charset="0"/>
            </a:endParaRPr>
          </a:p>
        </p:txBody>
      </p:sp>
      <p:sp>
        <p:nvSpPr>
          <p:cNvPr id="29" name="TextBox 28">
            <a:hlinkClick r:id="" action="ppaction://hlinkshowjump?jump=nextslide">
              <a:snd r:embed="rId20" name="chimes.wav"/>
            </a:hlinkClick>
          </p:cNvPr>
          <p:cNvSpPr txBox="1"/>
          <p:nvPr/>
        </p:nvSpPr>
        <p:spPr>
          <a:xfrm>
            <a:off x="4119326" y="3782454"/>
            <a:ext cx="3953348" cy="369332"/>
          </a:xfrm>
          <a:prstGeom prst="rect">
            <a:avLst/>
          </a:prstGeom>
          <a:noFill/>
        </p:spPr>
        <p:txBody>
          <a:bodyPr wrap="square" rtlCol="0">
            <a:spAutoFit/>
          </a:bodyPr>
          <a:lstStyle/>
          <a:p>
            <a:pPr algn="ctr"/>
            <a:r>
              <a:rPr lang="ky-KG" dirty="0">
                <a:latin typeface="Comic Sans MS" panose="030F0702030302020204" pitchFamily="66" charset="0"/>
              </a:rPr>
              <a:t>2</a:t>
            </a:r>
            <a:endParaRPr lang="en-US" dirty="0">
              <a:latin typeface="Comic Sans MS" panose="030F0702030302020204" pitchFamily="66" charset="0"/>
            </a:endParaRPr>
          </a:p>
        </p:txBody>
      </p:sp>
      <p:sp>
        <p:nvSpPr>
          <p:cNvPr id="30" name="TextBox 29"/>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2,1</a:t>
            </a:r>
            <a:endParaRPr lang="en-US" dirty="0">
              <a:latin typeface="Comic Sans MS" panose="030F0702030302020204" pitchFamily="66" charset="0"/>
            </a:endParaRPr>
          </a:p>
        </p:txBody>
      </p:sp>
    </p:spTree>
    <p:extLst>
      <p:ext uri="{BB962C8B-B14F-4D97-AF65-F5344CB8AC3E}">
        <p14:creationId xmlns:p14="http://schemas.microsoft.com/office/powerpoint/2010/main" val="2243365648"/>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5"/>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9"/>
                                        </p:tgtEl>
                                        <p:attrNameLst>
                                          <p:attrName>style.color</p:attrName>
                                        </p:attrNameLst>
                                      </p:cBhvr>
                                      <p:to>
                                        <p:clrVal>
                                          <a:srgbClr val="33B305"/>
                                        </p:clrVal>
                                      </p:to>
                                    </p:set>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0"/>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0"/>
                  </p:tgtEl>
                </p:cond>
              </p:nextCondLst>
            </p:seq>
          </p:childTnLst>
        </p:cTn>
      </p:par>
    </p:tnLst>
    <p:bldLst>
      <p:bldP spid="25"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p:txBody>
          <a:bodyPr/>
          <a:lstStyle/>
          <a:p>
            <a:r>
              <a:rPr lang="ky-KG" dirty="0" smtClean="0"/>
              <a:t>9: х=4,5 </a:t>
            </a:r>
            <a:endParaRPr lang="ru-RU" dirty="0"/>
          </a:p>
        </p:txBody>
      </p:sp>
      <p:pic>
        <p:nvPicPr>
          <p:cNvPr id="46" name="Рисунок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7" name="Рисунок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9" name="TextBox 48"/>
          <p:cNvSpPr txBox="1"/>
          <p:nvPr/>
        </p:nvSpPr>
        <p:spPr>
          <a:xfrm>
            <a:off x="4119326" y="378245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Х=4,5</a:t>
            </a:r>
            <a:endParaRPr lang="en-US" dirty="0">
              <a:latin typeface="Comic Sans MS" panose="030F0702030302020204" pitchFamily="66" charset="0"/>
            </a:endParaRPr>
          </a:p>
        </p:txBody>
      </p:sp>
      <p:sp>
        <p:nvSpPr>
          <p:cNvPr id="50" name="TextBox 49">
            <a:hlinkClick r:id="" action="ppaction://hlinkshowjump?jump=nextslide">
              <a:snd r:embed="rId7" name="chimes.wav"/>
            </a:hlinkClick>
          </p:cNvPr>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Х=2</a:t>
            </a:r>
            <a:endParaRPr lang="en-US" dirty="0">
              <a:latin typeface="Comic Sans MS" panose="030F0702030302020204" pitchFamily="66" charset="0"/>
            </a:endParaRPr>
          </a:p>
        </p:txBody>
      </p:sp>
      <p:sp>
        <p:nvSpPr>
          <p:cNvPr id="51" name="TextBox 50"/>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Х=0,5</a:t>
            </a:r>
            <a:endParaRPr lang="en-US" dirty="0">
              <a:latin typeface="Comic Sans MS" panose="030F0702030302020204" pitchFamily="66" charset="0"/>
            </a:endParaRPr>
          </a:p>
        </p:txBody>
      </p:sp>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62529">
            <a:off x="10613721" y="2423823"/>
            <a:ext cx="843867" cy="832147"/>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080">
            <a:off x="11024547" y="3955621"/>
            <a:ext cx="360731" cy="1116223"/>
          </a:xfrm>
          <a:prstGeom prst="rect">
            <a:avLst/>
          </a:prstGeom>
        </p:spPr>
      </p:pic>
      <p:pic>
        <p:nvPicPr>
          <p:cNvPr id="17" name="Рисунок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0302" y="5633566"/>
            <a:ext cx="899883" cy="764606"/>
          </a:xfrm>
          <a:prstGeom prst="rect">
            <a:avLst/>
          </a:prstGeom>
        </p:spPr>
      </p:pic>
      <p:pic>
        <p:nvPicPr>
          <p:cNvPr id="18" name="Рисунок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8728" y="3581113"/>
            <a:ext cx="1727254" cy="1354569"/>
          </a:xfrm>
          <a:prstGeom prst="rect">
            <a:avLst/>
          </a:prstGeom>
        </p:spPr>
      </p:pic>
      <p:pic>
        <p:nvPicPr>
          <p:cNvPr id="19" name="Рисунок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464" y="458374"/>
            <a:ext cx="1136865" cy="1010547"/>
          </a:xfrm>
          <a:prstGeom prst="rect">
            <a:avLst/>
          </a:prstGeom>
        </p:spPr>
      </p:pic>
      <p:pic>
        <p:nvPicPr>
          <p:cNvPr id="20" name="Рисунок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4591" y="188979"/>
            <a:ext cx="1795065" cy="1621937"/>
          </a:xfrm>
          <a:prstGeom prst="rect">
            <a:avLst/>
          </a:prstGeom>
        </p:spPr>
      </p:pic>
      <p:pic>
        <p:nvPicPr>
          <p:cNvPr id="21" name="Рисунок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7229223">
            <a:off x="10498010" y="4921915"/>
            <a:ext cx="1128225" cy="1066825"/>
          </a:xfrm>
          <a:prstGeom prst="rect">
            <a:avLst/>
          </a:prstGeom>
        </p:spPr>
      </p:pic>
      <p:pic>
        <p:nvPicPr>
          <p:cNvPr id="22" name="Рисунок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180" y="4120695"/>
            <a:ext cx="2349532" cy="2510316"/>
          </a:xfrm>
          <a:prstGeom prst="rect">
            <a:avLst/>
          </a:prstGeom>
        </p:spPr>
      </p:pic>
      <p:pic>
        <p:nvPicPr>
          <p:cNvPr id="23" name="Рисунок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04363">
            <a:off x="2194161" y="3309071"/>
            <a:ext cx="834274" cy="1059896"/>
          </a:xfrm>
          <a:prstGeom prst="rect">
            <a:avLst/>
          </a:prstGeom>
        </p:spPr>
      </p:pic>
      <p:pic>
        <p:nvPicPr>
          <p:cNvPr id="25" name="Рисунок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901725">
            <a:off x="652101" y="2751292"/>
            <a:ext cx="839982" cy="1119976"/>
          </a:xfrm>
          <a:prstGeom prst="rect">
            <a:avLst/>
          </a:prstGeom>
        </p:spPr>
      </p:pic>
      <p:pic>
        <p:nvPicPr>
          <p:cNvPr id="26" name="Рисунок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5324297">
            <a:off x="2799085" y="5113118"/>
            <a:ext cx="617511" cy="784141"/>
          </a:xfrm>
          <a:prstGeom prst="rect">
            <a:avLst/>
          </a:prstGeom>
        </p:spPr>
      </p:pic>
      <p:pic>
        <p:nvPicPr>
          <p:cNvPr id="27" name="Рисунок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169843">
            <a:off x="2468896" y="4548480"/>
            <a:ext cx="590056" cy="631464"/>
          </a:xfrm>
          <a:prstGeom prst="rect">
            <a:avLst/>
          </a:prstGeom>
        </p:spPr>
      </p:pic>
      <p:pic>
        <p:nvPicPr>
          <p:cNvPr id="32" name="Рисунок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1373714">
            <a:off x="1270092" y="1801682"/>
            <a:ext cx="658051" cy="683041"/>
          </a:xfrm>
          <a:prstGeom prst="rect">
            <a:avLst/>
          </a:prstGeom>
        </p:spPr>
      </p:pic>
      <p:pic>
        <p:nvPicPr>
          <p:cNvPr id="34" name="Рисунок 3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79222" y="211910"/>
            <a:ext cx="833546" cy="801732"/>
          </a:xfrm>
          <a:prstGeom prst="rect">
            <a:avLst/>
          </a:prstGeom>
        </p:spPr>
      </p:pic>
    </p:spTree>
    <p:extLst>
      <p:ext uri="{BB962C8B-B14F-4D97-AF65-F5344CB8AC3E}">
        <p14:creationId xmlns:p14="http://schemas.microsoft.com/office/powerpoint/2010/main" val="623528952"/>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9"/>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9"/>
                  </p:tgtEl>
                </p:cond>
              </p:nextCondLst>
            </p:seq>
            <p:seq concurrent="1" nextAc="seek">
              <p:cTn id="7" restart="whenNotActive" fill="hold" evtFilter="cancelBubble" nodeType="interactiveSeq">
                <p:stCondLst>
                  <p:cond evt="onClick" delay="0">
                    <p:tgtEl>
                      <p:spTgt spid="50"/>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50"/>
                                        </p:tgtEl>
                                        <p:attrNameLst>
                                          <p:attrName>style.color</p:attrName>
                                        </p:attrNameLst>
                                      </p:cBhvr>
                                      <p:to>
                                        <p:clrVal>
                                          <a:srgbClr val="33B305"/>
                                        </p:clrVal>
                                      </p:to>
                                    </p:set>
                                  </p:childTnLst>
                                </p:cTn>
                              </p:par>
                            </p:childTnLst>
                          </p:cTn>
                        </p:par>
                      </p:childTnLst>
                    </p:cTn>
                  </p:par>
                </p:childTnLst>
              </p:cTn>
              <p:nextCondLst>
                <p:cond evt="onClick" delay="0">
                  <p:tgtEl>
                    <p:spTgt spid="50"/>
                  </p:tgtEl>
                </p:cond>
              </p:nextCondLst>
            </p:seq>
            <p:seq concurrent="1" nextAc="seek">
              <p:cTn id="12" restart="whenNotActive" fill="hold" evtFilter="cancelBubble" nodeType="interactiveSeq">
                <p:stCondLst>
                  <p:cond evt="onClick" delay="0">
                    <p:tgtEl>
                      <p:spTgt spid="51"/>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51"/>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51"/>
                  </p:tgtEl>
                </p:cond>
              </p:nextCondLst>
            </p:seq>
          </p:childTnLst>
        </p:cTn>
      </p:par>
    </p:tnLst>
    <p:bldLst>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2" name="Заголовок 1"/>
          <p:cNvSpPr>
            <a:spLocks noGrp="1"/>
          </p:cNvSpPr>
          <p:nvPr>
            <p:ph type="title"/>
          </p:nvPr>
        </p:nvSpPr>
        <p:spPr>
          <a:xfrm>
            <a:off x="2563312" y="889686"/>
            <a:ext cx="7065377" cy="1994055"/>
          </a:xfrm>
        </p:spPr>
        <p:txBody>
          <a:bodyPr/>
          <a:lstStyle/>
          <a:p>
            <a:r>
              <a:rPr lang="ky-KG" dirty="0" smtClean="0"/>
              <a:t>ЖӨНӨКӨЙ бөлчөк түрүндө жазгыла </a:t>
            </a:r>
            <a:br>
              <a:rPr lang="ky-KG" dirty="0" smtClean="0"/>
            </a:br>
            <a:r>
              <a:rPr lang="ky-KG" dirty="0" smtClean="0"/>
              <a:t>0,075</a:t>
            </a:r>
            <a:endParaRPr lang="ru-RU" dirty="0"/>
          </a:p>
        </p:txBody>
      </p:sp>
      <p:pic>
        <p:nvPicPr>
          <p:cNvPr id="43" name="Рисунок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345" y="3652959"/>
            <a:ext cx="5019365" cy="871829"/>
          </a:xfrm>
          <a:prstGeom prst="rect">
            <a:avLst/>
          </a:prstGeom>
        </p:spPr>
      </p:pic>
      <p:pic>
        <p:nvPicPr>
          <p:cNvPr id="44" name="Рисунок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5" name="Рисунок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mc:AlternateContent xmlns:mc="http://schemas.openxmlformats.org/markup-compatibility/2006" xmlns:a14="http://schemas.microsoft.com/office/drawing/2010/main">
        <mc:Choice Requires="a14">
          <p:sp>
            <p:nvSpPr>
              <p:cNvPr id="47" name="TextBox 46">
                <a:hlinkClick r:id="" action="ppaction://hlinkshowjump?jump=nextslide">
                  <a:snd r:embed="rId7" name="chimes.wav"/>
                </a:hlinkClick>
              </p:cNvPr>
              <p:cNvSpPr txBox="1"/>
              <p:nvPr/>
            </p:nvSpPr>
            <p:spPr>
              <a:xfrm>
                <a:off x="4077245" y="4723721"/>
                <a:ext cx="3953348" cy="612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ky-KG" i="1" smtClean="0">
                              <a:latin typeface="Cambria Math" panose="02040503050406030204" pitchFamily="18" charset="0"/>
                            </a:rPr>
                          </m:ctrlPr>
                        </m:fPr>
                        <m:num>
                          <m:r>
                            <a:rPr lang="ky-KG" b="0" i="1" smtClean="0">
                              <a:latin typeface="Cambria Math" panose="02040503050406030204" pitchFamily="18" charset="0"/>
                            </a:rPr>
                            <m:t>75</m:t>
                          </m:r>
                        </m:num>
                        <m:den>
                          <m:r>
                            <a:rPr lang="ky-KG" b="0" i="1" smtClean="0">
                              <a:latin typeface="Cambria Math" panose="02040503050406030204" pitchFamily="18" charset="0"/>
                            </a:rPr>
                            <m:t>1000</m:t>
                          </m:r>
                        </m:den>
                      </m:f>
                    </m:oMath>
                  </m:oMathPara>
                </a14:m>
                <a:endParaRPr lang="en-US" dirty="0">
                  <a:latin typeface="Comic Sans MS" panose="030F0702030302020204" pitchFamily="66" charset="0"/>
                </a:endParaRPr>
              </a:p>
            </p:txBody>
          </p:sp>
        </mc:Choice>
        <mc:Fallback xmlns="">
          <p:sp>
            <p:nvSpPr>
              <p:cNvPr id="47" name="TextBox 46">
                <a:hlinkClick r:id="" action="ppaction://hlinkshowjump?jump=nextslide">
                  <a:snd r:embed="rId8" name="chimes.wav"/>
                </a:hlinkClick>
              </p:cNvPr>
              <p:cNvSpPr txBox="1">
                <a:spLocks noRot="1" noChangeAspect="1" noMove="1" noResize="1" noEditPoints="1" noAdjustHandles="1" noChangeArrowheads="1" noChangeShapeType="1" noTextEdit="1"/>
              </p:cNvSpPr>
              <p:nvPr/>
            </p:nvSpPr>
            <p:spPr>
              <a:xfrm>
                <a:off x="4077245" y="4723721"/>
                <a:ext cx="3953348" cy="612732"/>
              </a:xfrm>
              <a:prstGeom prst="rect">
                <a:avLst/>
              </a:prstGeom>
              <a:blipFill rotWithShape="0">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13372" y="5858317"/>
                <a:ext cx="3953348" cy="61831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ky-KG" i="1" smtClean="0">
                              <a:latin typeface="Cambria Math" panose="02040503050406030204" pitchFamily="18" charset="0"/>
                            </a:rPr>
                          </m:ctrlPr>
                        </m:fPr>
                        <m:num>
                          <m:r>
                            <a:rPr lang="ky-KG" b="0" i="1" smtClean="0">
                              <a:latin typeface="Cambria Math" panose="02040503050406030204" pitchFamily="18" charset="0"/>
                            </a:rPr>
                            <m:t>75</m:t>
                          </m:r>
                        </m:num>
                        <m:den>
                          <m:r>
                            <a:rPr lang="ky-KG" i="1">
                              <a:latin typeface="Cambria Math" panose="02040503050406030204" pitchFamily="18" charset="0"/>
                            </a:rPr>
                            <m:t>100</m:t>
                          </m:r>
                          <m:r>
                            <a:rPr lang="ky-KG" b="0" i="1" smtClean="0">
                              <a:latin typeface="Cambria Math" panose="02040503050406030204" pitchFamily="18" charset="0"/>
                            </a:rPr>
                            <m:t>0</m:t>
                          </m:r>
                          <m:r>
                            <a:rPr lang="ky-KG" i="1">
                              <a:latin typeface="Cambria Math" panose="02040503050406030204" pitchFamily="18" charset="0"/>
                            </a:rPr>
                            <m:t>0</m:t>
                          </m:r>
                        </m:den>
                      </m:f>
                    </m:oMath>
                  </m:oMathPara>
                </a14:m>
                <a:endParaRPr lang="en-US" dirty="0">
                  <a:latin typeface="Comic Sans MS" panose="030F0702030302020204" pitchFamily="66"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113372" y="5858317"/>
                <a:ext cx="3953348" cy="618311"/>
              </a:xfrm>
              <a:prstGeom prst="rect">
                <a:avLst/>
              </a:prstGeom>
              <a:blipFill rotWithShape="0">
                <a:blip r:embed="rId10"/>
                <a:stretch>
                  <a:fillRect/>
                </a:stretch>
              </a:blipFill>
            </p:spPr>
            <p:txBody>
              <a:bodyPr/>
              <a:lstStyle/>
              <a:p>
                <a:r>
                  <a:rPr lang="ru-RU">
                    <a:noFill/>
                  </a:rPr>
                  <a:t> </a:t>
                </a:r>
              </a:p>
            </p:txBody>
          </p:sp>
        </mc:Fallback>
      </mc:AlternateContent>
      <p:pic>
        <p:nvPicPr>
          <p:cNvPr id="19" name="Рисунок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366574">
            <a:off x="241178" y="2896444"/>
            <a:ext cx="1130408" cy="1004808"/>
          </a:xfrm>
          <a:prstGeom prst="rect">
            <a:avLst/>
          </a:prstGeom>
        </p:spPr>
      </p:pic>
      <p:pic>
        <p:nvPicPr>
          <p:cNvPr id="20" name="Рисунок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736105">
            <a:off x="120223" y="4315585"/>
            <a:ext cx="2006543" cy="1813018"/>
          </a:xfrm>
          <a:prstGeom prst="rect">
            <a:avLst/>
          </a:prstGeom>
        </p:spPr>
      </p:pic>
      <p:pic>
        <p:nvPicPr>
          <p:cNvPr id="25" name="Рисунок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01725">
            <a:off x="8968320" y="3520969"/>
            <a:ext cx="716253" cy="955004"/>
          </a:xfrm>
          <a:prstGeom prst="rect">
            <a:avLst/>
          </a:prstGeom>
        </p:spPr>
      </p:pic>
      <p:pic>
        <p:nvPicPr>
          <p:cNvPr id="28" name="Объект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45279" y="4462938"/>
            <a:ext cx="2094777" cy="2238129"/>
          </a:xfrm>
          <a:prstGeom prst="rect">
            <a:avLst/>
          </a:prstGeom>
        </p:spPr>
      </p:pic>
      <p:pic>
        <p:nvPicPr>
          <p:cNvPr id="30" name="Рисунок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47911" y="2166235"/>
            <a:ext cx="1301519" cy="852240"/>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1276" y="5945763"/>
            <a:ext cx="713257" cy="437841"/>
          </a:xfrm>
          <a:prstGeom prst="rect">
            <a:avLst/>
          </a:prstGeom>
        </p:spPr>
      </p:pic>
      <p:pic>
        <p:nvPicPr>
          <p:cNvPr id="33" name="Рисунок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373483">
            <a:off x="484179" y="577401"/>
            <a:ext cx="804589" cy="811970"/>
          </a:xfrm>
          <a:prstGeom prst="rect">
            <a:avLst/>
          </a:prstGeom>
        </p:spPr>
      </p:pic>
      <p:pic>
        <p:nvPicPr>
          <p:cNvPr id="34" name="Рисунок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4799940">
            <a:off x="11166939" y="4129127"/>
            <a:ext cx="712269" cy="846753"/>
          </a:xfrm>
          <a:prstGeom prst="rect">
            <a:avLst/>
          </a:prstGeom>
        </p:spPr>
      </p:pic>
      <p:pic>
        <p:nvPicPr>
          <p:cNvPr id="35" name="Рисунок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807994">
            <a:off x="5800475" y="295376"/>
            <a:ext cx="870754" cy="431894"/>
          </a:xfrm>
          <a:prstGeom prst="rect">
            <a:avLst/>
          </a:prstGeom>
        </p:spPr>
      </p:pic>
      <p:pic>
        <p:nvPicPr>
          <p:cNvPr id="36" name="Рисунок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9903096">
            <a:off x="10312545" y="999625"/>
            <a:ext cx="848757" cy="816362"/>
          </a:xfrm>
          <a:prstGeom prst="rect">
            <a:avLst/>
          </a:prstGeom>
        </p:spPr>
      </p:pic>
      <p:pic>
        <p:nvPicPr>
          <p:cNvPr id="38" name="Рисунок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0473864">
            <a:off x="10147333" y="3317037"/>
            <a:ext cx="916553" cy="619715"/>
          </a:xfrm>
          <a:prstGeom prst="rect">
            <a:avLst/>
          </a:prstGeom>
        </p:spPr>
      </p:pic>
      <p:pic>
        <p:nvPicPr>
          <p:cNvPr id="24" name="Рисунок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1298067">
            <a:off x="2674423" y="3571557"/>
            <a:ext cx="617511" cy="784141"/>
          </a:xfrm>
          <a:prstGeom prst="rect">
            <a:avLst/>
          </a:prstGeom>
        </p:spPr>
      </p:pic>
      <p:pic>
        <p:nvPicPr>
          <p:cNvPr id="29" name="Рисунок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7623738">
            <a:off x="2447184" y="4581344"/>
            <a:ext cx="684581" cy="732622"/>
          </a:xfrm>
          <a:prstGeom prst="rect">
            <a:avLst/>
          </a:prstGeom>
        </p:spPr>
      </p:pic>
      <p:pic>
        <p:nvPicPr>
          <p:cNvPr id="37" name="Рисунок 3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54418" y="1712337"/>
            <a:ext cx="1120417" cy="878668"/>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5720737" y="3729076"/>
                <a:ext cx="622286" cy="6365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ky-KG" i="1" smtClean="0">
                              <a:latin typeface="Cambria Math" panose="02040503050406030204" pitchFamily="18" charset="0"/>
                            </a:rPr>
                          </m:ctrlPr>
                        </m:fPr>
                        <m:num>
                          <m:r>
                            <a:rPr lang="ky-KG" b="0" i="1" smtClean="0">
                              <a:latin typeface="Cambria Math" panose="02040503050406030204" pitchFamily="18" charset="0"/>
                            </a:rPr>
                            <m:t>75</m:t>
                          </m:r>
                        </m:num>
                        <m:den>
                          <m:r>
                            <a:rPr lang="ky-KG" i="1">
                              <a:latin typeface="Cambria Math" panose="02040503050406030204" pitchFamily="18" charset="0"/>
                            </a:rPr>
                            <m:t>100</m:t>
                          </m:r>
                        </m:den>
                      </m:f>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720737" y="3729076"/>
                <a:ext cx="622286" cy="636585"/>
              </a:xfrm>
              <a:prstGeom prst="rect">
                <a:avLst/>
              </a:prstGeom>
              <a:blipFill rotWithShape="0">
                <a:blip r:embed="rId2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322586743"/>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7"/>
                                        </p:tgtEl>
                                        <p:attrNameLst>
                                          <p:attrName>style.color</p:attrName>
                                        </p:attrNameLst>
                                      </p:cBhvr>
                                      <p:to>
                                        <p:clrVal>
                                          <a:srgbClr val="33B305"/>
                                        </p:clrVal>
                                      </p:to>
                                    </p:set>
                                  </p:childTnLst>
                                </p:cTn>
                              </p:par>
                            </p:childTnLst>
                          </p:cTn>
                        </p:par>
                      </p:childTnLst>
                    </p:cTn>
                  </p:par>
                </p:childTnLst>
              </p:cTn>
              <p:nextCondLst>
                <p:cond evt="onClick" delay="0">
                  <p:tgtEl>
                    <p:spTgt spid="47"/>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8"/>
                                        </p:tgtEl>
                                        <p:attrNameLst>
                                          <p:attrName>style.color</p:attrName>
                                        </p:attrNameLst>
                                      </p:cBhvr>
                                      <p:to>
                                        <p:clrVal>
                                          <a:srgbClr val="E20000"/>
                                        </p:clrVal>
                                      </p:to>
                                    </p:set>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8"/>
                  </p:tgtEl>
                </p:cond>
              </p:nextCondLst>
            </p:seq>
          </p:childTnLst>
        </p:cTn>
      </p:par>
    </p:tnLst>
    <p:bldLst>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70507">
            <a:off x="10972123" y="1810452"/>
            <a:ext cx="876306" cy="864135"/>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8910">
            <a:off x="2953713" y="4994344"/>
            <a:ext cx="308253" cy="953838"/>
          </a:xfrm>
          <a:prstGeom prst="rect">
            <a:avLst/>
          </a:prstGeom>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79521">
            <a:off x="10426460" y="820041"/>
            <a:ext cx="620897" cy="644475"/>
          </a:xfrm>
          <a:prstGeom prst="rect">
            <a:avLst/>
          </a:prstGeom>
        </p:spPr>
      </p:pic>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636" y="2035571"/>
            <a:ext cx="899883" cy="764606"/>
          </a:xfrm>
          <a:prstGeom prst="rect">
            <a:avLst/>
          </a:prstGeom>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412278">
            <a:off x="358217" y="311272"/>
            <a:ext cx="1265213" cy="1143187"/>
          </a:xfrm>
          <a:prstGeom prst="rect">
            <a:avLst/>
          </a:prstGeom>
        </p:spPr>
      </p:pic>
      <p:pic>
        <p:nvPicPr>
          <p:cNvPr id="21" name="Рисунок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110793">
            <a:off x="874123" y="2974809"/>
            <a:ext cx="896315" cy="847536"/>
          </a:xfrm>
          <a:prstGeom prst="rect">
            <a:avLst/>
          </a:prstGeom>
        </p:spPr>
      </p:pic>
      <p:pic>
        <p:nvPicPr>
          <p:cNvPr id="22" name="Рисунок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272" y="4178489"/>
            <a:ext cx="2295439" cy="2452521"/>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89821" y="5915787"/>
            <a:ext cx="1010721" cy="683385"/>
          </a:xfrm>
          <a:prstGeom prst="rect">
            <a:avLst/>
          </a:prstGeom>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01725">
            <a:off x="10066281" y="2689644"/>
            <a:ext cx="839982" cy="1119976"/>
          </a:xfrm>
          <a:prstGeom prst="rect">
            <a:avLst/>
          </a:prstGeom>
        </p:spPr>
      </p:pic>
      <p:pic>
        <p:nvPicPr>
          <p:cNvPr id="29" name="Рисунок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91793" y="4178490"/>
            <a:ext cx="2925387" cy="920412"/>
          </a:xfrm>
          <a:prstGeom prst="rect">
            <a:avLst/>
          </a:prstGeom>
        </p:spPr>
      </p:pic>
      <p:pic>
        <p:nvPicPr>
          <p:cNvPr id="30" name="Рисунок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683664">
            <a:off x="10602620" y="5302742"/>
            <a:ext cx="868971" cy="1033042"/>
          </a:xfrm>
          <a:prstGeom prst="rect">
            <a:avLst/>
          </a:prstGeom>
        </p:spPr>
      </p:pic>
      <p:pic>
        <p:nvPicPr>
          <p:cNvPr id="27" name="Рисунок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1116462">
            <a:off x="2067372" y="3730667"/>
            <a:ext cx="1226279" cy="802972"/>
          </a:xfrm>
          <a:prstGeom prst="rect">
            <a:avLst/>
          </a:prstGeom>
        </p:spPr>
      </p:pic>
      <p:pic>
        <p:nvPicPr>
          <p:cNvPr id="31" name="Рисунок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645874">
            <a:off x="5515006" y="45517"/>
            <a:ext cx="1120417" cy="878668"/>
          </a:xfrm>
          <a:prstGeom prst="rect">
            <a:avLst/>
          </a:prstGeom>
        </p:spPr>
      </p:pic>
      <p:sp>
        <p:nvSpPr>
          <p:cNvPr id="2" name="Заголовок 1"/>
          <p:cNvSpPr>
            <a:spLocks noGrp="1"/>
          </p:cNvSpPr>
          <p:nvPr>
            <p:ph type="title"/>
          </p:nvPr>
        </p:nvSpPr>
        <p:spPr>
          <a:xfrm>
            <a:off x="2563312" y="889686"/>
            <a:ext cx="7065377" cy="1994055"/>
          </a:xfrm>
        </p:spPr>
        <p:txBody>
          <a:bodyPr>
            <a:normAutofit/>
          </a:bodyPr>
          <a:lstStyle/>
          <a:p>
            <a:r>
              <a:rPr lang="ky-KG" dirty="0" smtClean="0"/>
              <a:t>22 % ти жонокой болчок турундо жазгыла </a:t>
            </a:r>
            <a:endParaRPr lang="ru-RU" dirty="0"/>
          </a:p>
        </p:txBody>
      </p:sp>
      <p:pic>
        <p:nvPicPr>
          <p:cNvPr id="46" name="Рисунок 4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47" name="Рисунок 4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48" name="Рисунок 4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26" name="TextBox 25"/>
          <p:cNvSpPr txBox="1"/>
          <p:nvPr/>
        </p:nvSpPr>
        <p:spPr>
          <a:xfrm>
            <a:off x="4119326" y="378245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100/22</a:t>
            </a:r>
            <a:endParaRPr lang="en-US" dirty="0">
              <a:latin typeface="Comic Sans MS" panose="030F0702030302020204" pitchFamily="66" charset="0"/>
            </a:endParaRPr>
          </a:p>
        </p:txBody>
      </p:sp>
      <p:sp>
        <p:nvSpPr>
          <p:cNvPr id="28" name="TextBox 27">
            <a:hlinkClick r:id="" action="ppaction://hlinkshowjump?jump=nextslide">
              <a:snd r:embed="rId20" name="chimes.wav"/>
            </a:hlinkClick>
          </p:cNvPr>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22/100</a:t>
            </a:r>
            <a:endParaRPr lang="en-US" dirty="0">
              <a:latin typeface="Comic Sans MS" panose="030F0702030302020204" pitchFamily="66" charset="0"/>
            </a:endParaRPr>
          </a:p>
        </p:txBody>
      </p:sp>
      <p:sp>
        <p:nvSpPr>
          <p:cNvPr id="32" name="TextBox 31"/>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22/10</a:t>
            </a:r>
            <a:endParaRPr lang="en-US" dirty="0">
              <a:latin typeface="Comic Sans MS" panose="030F0702030302020204" pitchFamily="66" charset="0"/>
            </a:endParaRPr>
          </a:p>
        </p:txBody>
      </p:sp>
    </p:spTree>
    <p:extLst>
      <p:ext uri="{BB962C8B-B14F-4D97-AF65-F5344CB8AC3E}">
        <p14:creationId xmlns:p14="http://schemas.microsoft.com/office/powerpoint/2010/main" val="623205291"/>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26"/>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28"/>
                                        </p:tgtEl>
                                        <p:attrNameLst>
                                          <p:attrName>style.color</p:attrName>
                                        </p:attrNameLst>
                                      </p:cBhvr>
                                      <p:to>
                                        <p:clrVal>
                                          <a:srgbClr val="33B305"/>
                                        </p:clrVal>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3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2"/>
                  </p:tgtEl>
                </p:cond>
              </p:nextCondLst>
            </p:seq>
          </p:childTnLst>
        </p:cTn>
      </p:par>
    </p:tnLst>
    <p:bldLst>
      <p:bldP spid="26" grpId="0"/>
      <p:bldP spid="28"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lstStyle/>
              <a:p>
                <a14:m>
                  <m:oMath xmlns:m="http://schemas.openxmlformats.org/officeDocument/2006/math">
                    <m:f>
                      <m:fPr>
                        <m:ctrlPr>
                          <a:rPr lang="ky-KG" i="1" smtClean="0">
                            <a:latin typeface="Cambria Math" panose="02040503050406030204" pitchFamily="18" charset="0"/>
                          </a:rPr>
                        </m:ctrlPr>
                      </m:fPr>
                      <m:num>
                        <m:r>
                          <a:rPr lang="ky-KG" b="0" i="1" smtClean="0">
                            <a:latin typeface="Cambria Math" panose="02040503050406030204" pitchFamily="18" charset="0"/>
                          </a:rPr>
                          <m:t>9</m:t>
                        </m:r>
                      </m:num>
                      <m:den>
                        <m:r>
                          <a:rPr lang="ky-KG" b="0" i="1" smtClean="0">
                            <a:latin typeface="Cambria Math" panose="02040503050406030204" pitchFamily="18" charset="0"/>
                          </a:rPr>
                          <m:t>5</m:t>
                        </m:r>
                      </m:den>
                    </m:f>
                  </m:oMath>
                </a14:m>
                <a:r>
                  <a:rPr lang="ky-KG" dirty="0" smtClean="0"/>
                  <a:t> +1,2*2=?</a:t>
                </a: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4"/>
                <a:stretch>
                  <a:fillRect/>
                </a:stretch>
              </a:blipFill>
            </p:spPr>
            <p:txBody>
              <a:bodyPr/>
              <a:lstStyle/>
              <a:p>
                <a:r>
                  <a:rPr lang="ru-RU">
                    <a:noFill/>
                  </a:rPr>
                  <a:t> </a:t>
                </a:r>
              </a:p>
            </p:txBody>
          </p:sp>
        </mc:Fallback>
      </mc:AlternateContent>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51" name="Рисунок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52" name="Рисунок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53" name="TextBox 52"/>
          <p:cNvSpPr txBox="1"/>
          <p:nvPr/>
        </p:nvSpPr>
        <p:spPr>
          <a:xfrm>
            <a:off x="4119326" y="3782454"/>
            <a:ext cx="3953348" cy="369332"/>
          </a:xfrm>
          <a:prstGeom prst="rect">
            <a:avLst/>
          </a:prstGeom>
          <a:noFill/>
        </p:spPr>
        <p:txBody>
          <a:bodyPr wrap="square" rtlCol="0">
            <a:spAutoFit/>
          </a:bodyPr>
          <a:lstStyle/>
          <a:p>
            <a:pPr algn="ctr"/>
            <a:r>
              <a:rPr lang="ky-KG" dirty="0">
                <a:latin typeface="Comic Sans MS" panose="030F0702030302020204" pitchFamily="66" charset="0"/>
              </a:rPr>
              <a:t>6</a:t>
            </a:r>
            <a:endParaRPr lang="en-US" dirty="0">
              <a:latin typeface="Comic Sans MS" panose="030F0702030302020204" pitchFamily="66" charset="0"/>
            </a:endParaRPr>
          </a:p>
        </p:txBody>
      </p:sp>
      <p:sp>
        <p:nvSpPr>
          <p:cNvPr id="54" name="TextBox 53">
            <a:hlinkClick r:id="" action="ppaction://hlinkshowjump?jump=nextslide">
              <a:snd r:embed="rId8" name="chimes.wav"/>
            </a:hlinkClick>
          </p:cNvPr>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4,2</a:t>
            </a:r>
            <a:endParaRPr lang="en-US" dirty="0">
              <a:latin typeface="Comic Sans MS" panose="030F0702030302020204" pitchFamily="66" charset="0"/>
            </a:endParaRPr>
          </a:p>
        </p:txBody>
      </p:sp>
      <p:sp>
        <p:nvSpPr>
          <p:cNvPr id="55" name="TextBox 54"/>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2,58</a:t>
            </a:r>
            <a:endParaRPr lang="en-US" dirty="0">
              <a:latin typeface="Comic Sans MS" panose="030F0702030302020204" pitchFamily="66" charset="0"/>
            </a:endParaRPr>
          </a:p>
        </p:txBody>
      </p:sp>
      <p:pic>
        <p:nvPicPr>
          <p:cNvPr id="16" name="Рисунок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73714">
            <a:off x="11355569" y="4165324"/>
            <a:ext cx="581024" cy="603088"/>
          </a:xfrm>
          <a:prstGeom prst="rect">
            <a:avLst/>
          </a:prstGeom>
        </p:spPr>
      </p:pic>
      <p:pic>
        <p:nvPicPr>
          <p:cNvPr id="19" name="Рисунок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95419">
            <a:off x="10231074" y="861700"/>
            <a:ext cx="1086550" cy="965822"/>
          </a:xfrm>
          <a:prstGeom prst="rect">
            <a:avLst/>
          </a:prstGeom>
        </p:spPr>
      </p:pic>
      <p:pic>
        <p:nvPicPr>
          <p:cNvPr id="20" name="Рисунок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34403" y="4874067"/>
            <a:ext cx="1795065" cy="1621937"/>
          </a:xfrm>
          <a:prstGeom prst="rect">
            <a:avLst/>
          </a:prstGeom>
        </p:spPr>
      </p:pic>
      <p:pic>
        <p:nvPicPr>
          <p:cNvPr id="23" name="Рисунок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04363">
            <a:off x="996425" y="671648"/>
            <a:ext cx="828536" cy="1052606"/>
          </a:xfrm>
          <a:prstGeom prst="rect">
            <a:avLst/>
          </a:prstGeom>
        </p:spPr>
      </p:pic>
      <p:pic>
        <p:nvPicPr>
          <p:cNvPr id="24" name="Рисунок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4662" y="1726060"/>
            <a:ext cx="881415" cy="595957"/>
          </a:xfrm>
          <a:prstGeom prst="rect">
            <a:avLst/>
          </a:prstGeom>
        </p:spPr>
      </p:pic>
      <p:pic>
        <p:nvPicPr>
          <p:cNvPr id="25" name="Рисунок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2193454">
            <a:off x="10244158" y="3090304"/>
            <a:ext cx="839982" cy="1119976"/>
          </a:xfrm>
          <a:prstGeom prst="rect">
            <a:avLst/>
          </a:prstGeom>
        </p:spPr>
      </p:pic>
      <p:pic>
        <p:nvPicPr>
          <p:cNvPr id="26" name="Рисунок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324297">
            <a:off x="2649373" y="4008246"/>
            <a:ext cx="617511" cy="784141"/>
          </a:xfrm>
          <a:prstGeom prst="rect">
            <a:avLst/>
          </a:prstGeom>
        </p:spPr>
      </p:pic>
      <p:pic>
        <p:nvPicPr>
          <p:cNvPr id="27" name="Рисунок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169843">
            <a:off x="2319184" y="3443608"/>
            <a:ext cx="590056" cy="631464"/>
          </a:xfrm>
          <a:prstGeom prst="rect">
            <a:avLst/>
          </a:prstGeom>
        </p:spPr>
      </p:pic>
      <p:pic>
        <p:nvPicPr>
          <p:cNvPr id="30" name="Рисунок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4662" y="4659218"/>
            <a:ext cx="2676525" cy="1752600"/>
          </a:xfrm>
          <a:prstGeom prst="rect">
            <a:avLst/>
          </a:prstGeom>
        </p:spPr>
      </p:pic>
      <p:pic>
        <p:nvPicPr>
          <p:cNvPr id="31" name="Рисунок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330923">
            <a:off x="494342" y="3370089"/>
            <a:ext cx="923598" cy="932071"/>
          </a:xfrm>
          <a:prstGeom prst="rect">
            <a:avLst/>
          </a:prstGeom>
        </p:spPr>
      </p:pic>
      <p:pic>
        <p:nvPicPr>
          <p:cNvPr id="34" name="Рисунок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5484" y="2717756"/>
            <a:ext cx="717409" cy="440390"/>
          </a:xfrm>
          <a:prstGeom prst="rect">
            <a:avLst/>
          </a:prstGeom>
        </p:spPr>
      </p:pic>
      <p:pic>
        <p:nvPicPr>
          <p:cNvPr id="35" name="Рисунок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9160478">
            <a:off x="9220599" y="4466680"/>
            <a:ext cx="843973" cy="418611"/>
          </a:xfrm>
          <a:prstGeom prst="rect">
            <a:avLst/>
          </a:prstGeom>
        </p:spPr>
      </p:pic>
      <p:pic>
        <p:nvPicPr>
          <p:cNvPr id="37" name="Рисунок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4401637">
            <a:off x="10818705" y="2122045"/>
            <a:ext cx="684008" cy="868582"/>
          </a:xfrm>
          <a:prstGeom prst="rect">
            <a:avLst/>
          </a:prstGeom>
        </p:spPr>
      </p:pic>
      <p:pic>
        <p:nvPicPr>
          <p:cNvPr id="22" name="Рисунок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53750">
            <a:off x="5253751" y="286194"/>
            <a:ext cx="1733926" cy="545544"/>
          </a:xfrm>
          <a:prstGeom prst="rect">
            <a:avLst/>
          </a:prstGeom>
        </p:spPr>
      </p:pic>
    </p:spTree>
    <p:extLst>
      <p:ext uri="{BB962C8B-B14F-4D97-AF65-F5344CB8AC3E}">
        <p14:creationId xmlns:p14="http://schemas.microsoft.com/office/powerpoint/2010/main" val="685398743"/>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53"/>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53"/>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54"/>
                                        </p:tgtEl>
                                        <p:attrNameLst>
                                          <p:attrName>style.color</p:attrName>
                                        </p:attrNameLst>
                                      </p:cBhvr>
                                      <p:to>
                                        <p:clrVal>
                                          <a:srgbClr val="33B305"/>
                                        </p:clrVal>
                                      </p:to>
                                    </p:set>
                                  </p:childTnLst>
                                </p:cTn>
                              </p:par>
                            </p:childTnLst>
                          </p:cTn>
                        </p:par>
                      </p:childTnLst>
                    </p:cTn>
                  </p:par>
                </p:childTnLst>
              </p:cTn>
              <p:nextCondLst>
                <p:cond evt="onClick" delay="0">
                  <p:tgtEl>
                    <p:spTgt spid="54"/>
                  </p:tgtEl>
                </p:cond>
              </p:nextCondLst>
            </p:seq>
            <p:seq concurrent="1" nextAc="seek">
              <p:cTn id="12" restart="whenNotActive" fill="hold" evtFilter="cancelBubble" nodeType="interactiveSeq">
                <p:stCondLst>
                  <p:cond evt="onClick" delay="0">
                    <p:tgtEl>
                      <p:spTgt spid="55"/>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55"/>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55"/>
                  </p:tgtEl>
                </p:cond>
              </p:nextCondLst>
            </p:seq>
          </p:childTnLst>
        </p:cTn>
      </p:par>
    </p:tnLst>
    <p:bldLst>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12850">
            <a:off x="1150722" y="2043483"/>
            <a:ext cx="405055" cy="1253377"/>
          </a:xfrm>
          <a:prstGeom prst="rect">
            <a:avLst/>
          </a:prstGeom>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79" y="226635"/>
            <a:ext cx="611643" cy="634870"/>
          </a:xfrm>
          <a:prstGeom prst="rect">
            <a:avLst/>
          </a:prstGeom>
        </p:spPr>
      </p:pic>
      <p:pic>
        <p:nvPicPr>
          <p:cNvPr id="17" name="Рисунок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200" y="544070"/>
            <a:ext cx="899883" cy="764606"/>
          </a:xfrm>
          <a:prstGeom prst="rect">
            <a:avLst/>
          </a:prstGeom>
        </p:spPr>
      </p:pic>
      <p:pic>
        <p:nvPicPr>
          <p:cNvPr id="18" name="Рисунок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27" y="3455780"/>
            <a:ext cx="1568982" cy="1230447"/>
          </a:xfrm>
          <a:prstGeom prst="rect">
            <a:avLst/>
          </a:prstGeom>
        </p:spPr>
      </p:pic>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65224">
            <a:off x="582275" y="5090896"/>
            <a:ext cx="1743995" cy="1550218"/>
          </a:xfrm>
          <a:prstGeom prst="rect">
            <a:avLst/>
          </a:prstGeom>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55230">
            <a:off x="10574760" y="2555166"/>
            <a:ext cx="1443695" cy="1304455"/>
          </a:xfrm>
          <a:prstGeom prst="rect">
            <a:avLst/>
          </a:prstGeom>
        </p:spPr>
      </p:pic>
      <p:pic>
        <p:nvPicPr>
          <p:cNvPr id="21" name="Рисунок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003907">
            <a:off x="134964" y="1566641"/>
            <a:ext cx="842654" cy="796795"/>
          </a:xfrm>
          <a:prstGeom prst="rect">
            <a:avLst/>
          </a:prstGeom>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797822">
            <a:off x="2097426" y="3687681"/>
            <a:ext cx="1093134" cy="739108"/>
          </a:xfrm>
          <a:prstGeom prst="rect">
            <a:avLst/>
          </a:prstGeom>
        </p:spPr>
      </p:pic>
      <p:pic>
        <p:nvPicPr>
          <p:cNvPr id="26" name="Рисунок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2279440">
            <a:off x="2543950" y="4685139"/>
            <a:ext cx="672616" cy="854116"/>
          </a:xfrm>
          <a:prstGeom prst="rect">
            <a:avLst/>
          </a:prstGeom>
        </p:spPr>
      </p:pic>
      <p:pic>
        <p:nvPicPr>
          <p:cNvPr id="27" name="Рисунок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7313727">
            <a:off x="10843143" y="1592226"/>
            <a:ext cx="696731" cy="745625"/>
          </a:xfrm>
          <a:prstGeom prst="rect">
            <a:avLst/>
          </a:prstGeom>
        </p:spPr>
      </p:pic>
      <p:pic>
        <p:nvPicPr>
          <p:cNvPr id="28" name="Рисунок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8903892" y="3509269"/>
            <a:ext cx="761018" cy="904706"/>
          </a:xfrm>
          <a:prstGeom prst="rect">
            <a:avLst/>
          </a:prstGeom>
        </p:spPr>
      </p:pic>
      <p:pic>
        <p:nvPicPr>
          <p:cNvPr id="33" name="Объект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877200">
            <a:off x="8915790" y="4217672"/>
            <a:ext cx="2306386" cy="2464218"/>
          </a:xfrm>
          <a:prstGeom prst="rect">
            <a:avLst/>
          </a:prstGeom>
        </p:spPr>
      </p:pic>
      <p:pic>
        <p:nvPicPr>
          <p:cNvPr id="34" name="Рисунок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443792">
            <a:off x="10226056" y="900903"/>
            <a:ext cx="781423" cy="387586"/>
          </a:xfrm>
          <a:prstGeom prst="rect">
            <a:avLst/>
          </a:prstGeom>
        </p:spPr>
      </p:pic>
      <p:sp>
        <p:nvSpPr>
          <p:cNvPr id="2" name="Заголовок 1"/>
          <p:cNvSpPr>
            <a:spLocks noGrp="1"/>
          </p:cNvSpPr>
          <p:nvPr>
            <p:ph type="title"/>
          </p:nvPr>
        </p:nvSpPr>
        <p:spPr/>
        <p:txBody>
          <a:bodyPr>
            <a:normAutofit fontScale="90000"/>
          </a:bodyPr>
          <a:lstStyle/>
          <a:p>
            <a:r>
              <a:rPr lang="ky-KG" dirty="0" smtClean="0"/>
              <a:t>Кайсы бир санды 0,01ге көбөйтүп, андан кийин 100 гө бөлсөк ал чоноёбу же кичирейеби?</a:t>
            </a:r>
            <a:endParaRPr lang="ru-RU" dirty="0"/>
          </a:p>
        </p:txBody>
      </p:sp>
      <p:pic>
        <p:nvPicPr>
          <p:cNvPr id="25" name="Рисунок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29" name="Рисунок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sp>
        <p:nvSpPr>
          <p:cNvPr id="36" name="TextBox 35"/>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чоноёт</a:t>
            </a:r>
            <a:endParaRPr lang="en-US" dirty="0">
              <a:latin typeface="Comic Sans MS" panose="030F0702030302020204" pitchFamily="66" charset="0"/>
            </a:endParaRPr>
          </a:p>
        </p:txBody>
      </p:sp>
      <p:sp>
        <p:nvSpPr>
          <p:cNvPr id="37" name="TextBox 36">
            <a:hlinkClick r:id="" action="ppaction://hlinkshowjump?jump=nextslide">
              <a:snd r:embed="rId19" name="chimes.wav"/>
            </a:hlinkClick>
          </p:cNvPr>
          <p:cNvSpPr txBox="1"/>
          <p:nvPr/>
        </p:nvSpPr>
        <p:spPr>
          <a:xfrm>
            <a:off x="4119326" y="379507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өзгөрбөйт</a:t>
            </a:r>
            <a:endParaRPr lang="en-US" dirty="0">
              <a:latin typeface="Comic Sans MS" panose="030F0702030302020204" pitchFamily="66" charset="0"/>
            </a:endParaRPr>
          </a:p>
        </p:txBody>
      </p:sp>
      <p:pic>
        <p:nvPicPr>
          <p:cNvPr id="30" name="Рисунок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91578" y="5640620"/>
            <a:ext cx="4608843" cy="994967"/>
          </a:xfrm>
          <a:prstGeom prst="rect">
            <a:avLst/>
          </a:prstGeom>
        </p:spPr>
      </p:pic>
      <p:sp>
        <p:nvSpPr>
          <p:cNvPr id="3" name="Прямоугольник 2"/>
          <p:cNvSpPr/>
          <p:nvPr/>
        </p:nvSpPr>
        <p:spPr>
          <a:xfrm>
            <a:off x="4352544" y="5866005"/>
            <a:ext cx="3243072" cy="364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err="1" smtClean="0"/>
              <a:t>кичирейет</a:t>
            </a:r>
            <a:endParaRPr lang="ru-RU" dirty="0"/>
          </a:p>
        </p:txBody>
      </p:sp>
    </p:spTree>
    <p:extLst>
      <p:ext uri="{BB962C8B-B14F-4D97-AF65-F5344CB8AC3E}">
        <p14:creationId xmlns:p14="http://schemas.microsoft.com/office/powerpoint/2010/main" val="2823074821"/>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36"/>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36"/>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37"/>
                                        </p:tgtEl>
                                        <p:attrNameLst>
                                          <p:attrName>style.color</p:attrName>
                                        </p:attrNameLst>
                                      </p:cBhvr>
                                      <p:to>
                                        <p:clrVal>
                                          <a:srgbClr val="33B305"/>
                                        </p:clrVal>
                                      </p:to>
                                    </p:set>
                                  </p:childTnLst>
                                </p:cTn>
                              </p:par>
                            </p:childTnLst>
                          </p:cTn>
                        </p:par>
                      </p:childTnLst>
                    </p:cTn>
                  </p:par>
                </p:childTnLst>
              </p:cTn>
              <p:nextCondLst>
                <p:cond evt="onClick" delay="0">
                  <p:tgtEl>
                    <p:spTgt spid="37"/>
                  </p:tgtEl>
                </p:cond>
              </p:nextCondLst>
            </p:seq>
          </p:childTnLst>
        </p:cTn>
      </p:par>
    </p:tnLst>
    <p:bldLst>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smtClean="0"/>
              <a:t>А З А М А Т </a:t>
            </a:r>
            <a:r>
              <a:rPr lang="ru-RU" dirty="0" err="1" smtClean="0"/>
              <a:t>Т</a:t>
            </a:r>
            <a:r>
              <a:rPr lang="ru-RU" dirty="0" smtClean="0"/>
              <a:t> А Р!</a:t>
            </a:r>
            <a:endParaRPr lang="ru-RU" dirty="0"/>
          </a:p>
        </p:txBody>
      </p:sp>
    </p:spTree>
    <p:extLst>
      <p:ext uri="{BB962C8B-B14F-4D97-AF65-F5344CB8AC3E}">
        <p14:creationId xmlns:p14="http://schemas.microsoft.com/office/powerpoint/2010/main" val="3427585443"/>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ky-KG" sz="4400" b="1" dirty="0" smtClean="0">
                <a:solidFill>
                  <a:srgbClr val="FF0000"/>
                </a:solidFill>
                <a:latin typeface="Times New Roman" panose="02020603050405020304" pitchFamily="18" charset="0"/>
                <a:cs typeface="Times New Roman" panose="02020603050405020304" pitchFamily="18" charset="0"/>
              </a:rPr>
              <a:t>Программанын болуму: </a:t>
            </a:r>
            <a:r>
              <a:rPr lang="ky-KG" sz="4400" dirty="0" smtClean="0">
                <a:solidFill>
                  <a:srgbClr val="002060"/>
                </a:solidFill>
                <a:latin typeface="Times New Roman" panose="02020603050405020304" pitchFamily="18" charset="0"/>
                <a:cs typeface="Times New Roman" panose="02020603050405020304" pitchFamily="18" charset="0"/>
              </a:rPr>
              <a:t>Жонокой жана ондук болчок катышкан амалдарды аткаруу</a:t>
            </a:r>
            <a:r>
              <a:rPr lang="ky-KG" sz="4400" dirty="0" smtClean="0">
                <a:latin typeface="Times New Roman" panose="02020603050405020304" pitchFamily="18" charset="0"/>
                <a:cs typeface="Times New Roman" panose="02020603050405020304" pitchFamily="18" charset="0"/>
              </a:rPr>
              <a:t/>
            </a:r>
            <a:br>
              <a:rPr lang="ky-KG" sz="4400" dirty="0" smtClean="0">
                <a:latin typeface="Times New Roman" panose="02020603050405020304" pitchFamily="18" charset="0"/>
                <a:cs typeface="Times New Roman" panose="02020603050405020304" pitchFamily="18" charset="0"/>
              </a:rPr>
            </a:br>
            <a:r>
              <a:rPr lang="ky-KG" sz="4400" b="1" i="1" dirty="0" smtClean="0">
                <a:solidFill>
                  <a:srgbClr val="FF0000"/>
                </a:solidFill>
                <a:latin typeface="Times New Roman" panose="02020603050405020304" pitchFamily="18" charset="0"/>
                <a:cs typeface="Times New Roman" panose="02020603050405020304" pitchFamily="18" charset="0"/>
              </a:rPr>
              <a:t>Тема:</a:t>
            </a:r>
            <a:r>
              <a:rPr lang="ky-KG" sz="4400" i="1" dirty="0" smtClean="0">
                <a:latin typeface="Times New Roman" panose="02020603050405020304" pitchFamily="18" charset="0"/>
                <a:cs typeface="Times New Roman" panose="02020603050405020304" pitchFamily="18" charset="0"/>
              </a:rPr>
              <a:t>Болчокторго жана проценттерге карата маселелер.</a:t>
            </a:r>
            <a:r>
              <a:rPr lang="ky-KG" i="1" dirty="0" smtClean="0"/>
              <a:t/>
            </a:r>
            <a:br>
              <a:rPr lang="ky-KG" i="1" dirty="0" smtClean="0"/>
            </a:br>
            <a:r>
              <a:rPr lang="ky-KG" dirty="0" smtClean="0"/>
              <a:t>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2114575"/>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232" y="341581"/>
            <a:ext cx="10034016" cy="5632311"/>
          </a:xfrm>
          <a:prstGeom prst="rect">
            <a:avLst/>
          </a:prstGeom>
        </p:spPr>
        <p:txBody>
          <a:bodyPr wrap="square">
            <a:spAutoFit/>
          </a:bodyPr>
          <a:lstStyle/>
          <a:p>
            <a:pPr algn="ctr"/>
            <a:r>
              <a:rPr lang="ru-RU" sz="4000" b="1" dirty="0" err="1">
                <a:solidFill>
                  <a:srgbClr val="FF0000"/>
                </a:solidFill>
                <a:latin typeface="Times New Roman" panose="02020603050405020304" pitchFamily="18" charset="0"/>
                <a:cs typeface="Times New Roman" panose="02020603050405020304" pitchFamily="18" charset="0"/>
              </a:rPr>
              <a:t>Арзандатып</a:t>
            </a:r>
            <a:r>
              <a:rPr lang="ru-RU" sz="4000" b="1" dirty="0">
                <a:solidFill>
                  <a:srgbClr val="FF0000"/>
                </a:solidFill>
                <a:latin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cs typeface="Times New Roman" panose="02020603050405020304" pitchFamily="18" charset="0"/>
              </a:rPr>
              <a:t>сатуу</a:t>
            </a:r>
            <a:endParaRPr lang="ru-RU" sz="4000" b="1" dirty="0" smtClean="0">
              <a:solidFill>
                <a:srgbClr val="FF0000"/>
              </a:solidFill>
              <a:latin typeface="Times New Roman" panose="02020603050405020304" pitchFamily="18" charset="0"/>
              <a:cs typeface="Times New Roman" panose="02020603050405020304" pitchFamily="18" charset="0"/>
            </a:endParaRPr>
          </a:p>
          <a:p>
            <a:pPr algn="ctr"/>
            <a:r>
              <a:rPr lang="ru-RU" sz="4000" b="1" dirty="0">
                <a:solidFill>
                  <a:srgbClr val="FF0000"/>
                </a:solidFill>
                <a:latin typeface="Times New Roman" panose="02020603050405020304" pitchFamily="18" charset="0"/>
                <a:cs typeface="Times New Roman" panose="02020603050405020304" pitchFamily="18" charset="0"/>
              </a:rPr>
              <a:t/>
            </a:r>
            <a:br>
              <a:rPr lang="ru-RU" sz="4000" b="1" dirty="0">
                <a:solidFill>
                  <a:srgbClr val="FF0000"/>
                </a:solidFill>
                <a:latin typeface="Times New Roman" panose="02020603050405020304" pitchFamily="18" charset="0"/>
                <a:cs typeface="Times New Roman" panose="02020603050405020304" pitchFamily="18" charset="0"/>
              </a:rPr>
            </a:br>
            <a:r>
              <a:rPr lang="ru-RU" sz="4000" b="1" i="1" dirty="0" err="1">
                <a:solidFill>
                  <a:srgbClr val="00B050"/>
                </a:solidFill>
                <a:latin typeface="Times New Roman" panose="02020603050405020304" pitchFamily="18" charset="0"/>
                <a:cs typeface="Times New Roman" panose="02020603050405020304" pitchFamily="18" charset="0"/>
              </a:rPr>
              <a:t>Маселени</a:t>
            </a:r>
            <a:r>
              <a:rPr lang="ru-RU" sz="4000" b="1" i="1" dirty="0">
                <a:solidFill>
                  <a:srgbClr val="00B050"/>
                </a:solidFill>
                <a:latin typeface="Times New Roman" panose="02020603050405020304" pitchFamily="18" charset="0"/>
                <a:cs typeface="Times New Roman" panose="02020603050405020304" pitchFamily="18" charset="0"/>
              </a:rPr>
              <a:t> </a:t>
            </a:r>
            <a:r>
              <a:rPr lang="ru-RU" sz="4000" b="1" i="1" dirty="0" err="1">
                <a:solidFill>
                  <a:srgbClr val="00B050"/>
                </a:solidFill>
                <a:latin typeface="Times New Roman" panose="02020603050405020304" pitchFamily="18" charset="0"/>
                <a:cs typeface="Times New Roman" panose="02020603050405020304" pitchFamily="18" charset="0"/>
              </a:rPr>
              <a:t>чыгаргыла</a:t>
            </a:r>
            <a:r>
              <a:rPr lang="ru-RU" sz="3600" b="1" i="1" dirty="0">
                <a:solidFill>
                  <a:srgbClr val="00B050"/>
                </a:solidFill>
                <a:latin typeface="Times New Roman" panose="02020603050405020304" pitchFamily="18" charset="0"/>
                <a:cs typeface="Times New Roman" panose="02020603050405020304" pitchFamily="18" charset="0"/>
              </a:rPr>
              <a:t>. </a:t>
            </a:r>
            <a:r>
              <a:rPr lang="ru-RU" sz="3600" b="1" i="1" dirty="0">
                <a:solidFill>
                  <a:srgbClr val="FF0000"/>
                </a:solidFill>
                <a:latin typeface="Times New Roman" panose="02020603050405020304" pitchFamily="18" charset="0"/>
                <a:cs typeface="Times New Roman" panose="02020603050405020304" pitchFamily="18" charset="0"/>
              </a:rPr>
              <a:t/>
            </a:r>
            <a:br>
              <a:rPr lang="ru-RU" sz="3600" b="1" i="1" dirty="0">
                <a:solidFill>
                  <a:srgbClr val="FF0000"/>
                </a:solidFill>
                <a:latin typeface="Times New Roman" panose="02020603050405020304" pitchFamily="18" charset="0"/>
                <a:cs typeface="Times New Roman" panose="02020603050405020304" pitchFamily="18" charset="0"/>
              </a:rPr>
            </a:br>
            <a:r>
              <a:rPr lang="ru-RU" sz="4000" b="1" i="1" dirty="0" err="1">
                <a:solidFill>
                  <a:srgbClr val="002060"/>
                </a:solidFill>
                <a:latin typeface="Times New Roman" panose="02020603050405020304" pitchFamily="18" charset="0"/>
                <a:cs typeface="Times New Roman" panose="02020603050405020304" pitchFamily="18" charset="0"/>
              </a:rPr>
              <a:t>Дукондогу</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сезондук</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арзандатып</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smtClean="0">
                <a:solidFill>
                  <a:srgbClr val="002060"/>
                </a:solidFill>
                <a:latin typeface="Times New Roman" panose="02020603050405020304" pitchFamily="18" charset="0"/>
                <a:cs typeface="Times New Roman" panose="02020603050405020304" pitchFamily="18" charset="0"/>
              </a:rPr>
              <a:t>сатууда</a:t>
            </a:r>
            <a:r>
              <a:rPr lang="ru-RU" sz="4000" b="1" i="1" dirty="0" smtClean="0">
                <a:solidFill>
                  <a:srgbClr val="002060"/>
                </a:solidFill>
                <a:latin typeface="Times New Roman" panose="02020603050405020304" pitchFamily="18" charset="0"/>
                <a:cs typeface="Times New Roman" panose="02020603050405020304" pitchFamily="18" charset="0"/>
              </a:rPr>
              <a:t> бут </a:t>
            </a:r>
            <a:r>
              <a:rPr lang="ru-RU" sz="4000" b="1" i="1" dirty="0" err="1">
                <a:solidFill>
                  <a:srgbClr val="002060"/>
                </a:solidFill>
                <a:latin typeface="Times New Roman" panose="02020603050405020304" pitchFamily="18" charset="0"/>
                <a:cs typeface="Times New Roman" panose="02020603050405020304" pitchFamily="18" charset="0"/>
              </a:rPr>
              <a:t>кийимдин</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баасын</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адегенде</a:t>
            </a:r>
            <a:r>
              <a:rPr lang="ru-RU" sz="4000" b="1" i="1" dirty="0">
                <a:solidFill>
                  <a:srgbClr val="002060"/>
                </a:solidFill>
                <a:latin typeface="Times New Roman" panose="02020603050405020304" pitchFamily="18" charset="0"/>
                <a:cs typeface="Times New Roman" panose="02020603050405020304" pitchFamily="18" charset="0"/>
              </a:rPr>
              <a:t> 25%ке, </a:t>
            </a:r>
            <a:r>
              <a:rPr lang="ru-RU" sz="4000" b="1" i="1" dirty="0" err="1">
                <a:solidFill>
                  <a:srgbClr val="002060"/>
                </a:solidFill>
                <a:latin typeface="Times New Roman" panose="02020603050405020304" pitchFamily="18" charset="0"/>
                <a:cs typeface="Times New Roman" panose="02020603050405020304" pitchFamily="18" charset="0"/>
              </a:rPr>
              <a:t>андан</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кийин</a:t>
            </a:r>
            <a:r>
              <a:rPr lang="ru-RU" sz="4000" b="1" i="1" dirty="0">
                <a:solidFill>
                  <a:srgbClr val="002060"/>
                </a:solidFill>
                <a:latin typeface="Times New Roman" panose="02020603050405020304" pitchFamily="18" charset="0"/>
                <a:cs typeface="Times New Roman" panose="02020603050405020304" pitchFamily="18" charset="0"/>
              </a:rPr>
              <a:t> 10% </a:t>
            </a:r>
            <a:r>
              <a:rPr lang="ru-RU" sz="4000" b="1" i="1" dirty="0" err="1">
                <a:solidFill>
                  <a:srgbClr val="002060"/>
                </a:solidFill>
                <a:latin typeface="Times New Roman" panose="02020603050405020304" pitchFamily="18" charset="0"/>
                <a:cs typeface="Times New Roman" panose="02020603050405020304" pitchFamily="18" charset="0"/>
              </a:rPr>
              <a:t>ке</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арзандатты.Эгерде</a:t>
            </a:r>
            <a:r>
              <a:rPr lang="ru-RU" sz="4000" b="1" i="1" dirty="0">
                <a:solidFill>
                  <a:srgbClr val="002060"/>
                </a:solidFill>
                <a:latin typeface="Times New Roman" panose="02020603050405020304" pitchFamily="18" charset="0"/>
                <a:cs typeface="Times New Roman" panose="02020603050405020304" pitchFamily="18" charset="0"/>
              </a:rPr>
              <a:t> бут </a:t>
            </a:r>
            <a:r>
              <a:rPr lang="ru-RU" sz="4000" b="1" i="1" dirty="0" err="1">
                <a:solidFill>
                  <a:srgbClr val="002060"/>
                </a:solidFill>
                <a:latin typeface="Times New Roman" panose="02020603050405020304" pitchFamily="18" charset="0"/>
                <a:cs typeface="Times New Roman" panose="02020603050405020304" pitchFamily="18" charset="0"/>
              </a:rPr>
              <a:t>кийимдин</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арзандаганга</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чейинки</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баасы</a:t>
            </a:r>
            <a:r>
              <a:rPr lang="ru-RU" sz="4000" b="1" i="1" dirty="0">
                <a:solidFill>
                  <a:srgbClr val="002060"/>
                </a:solidFill>
                <a:latin typeface="Times New Roman" panose="02020603050405020304" pitchFamily="18" charset="0"/>
                <a:cs typeface="Times New Roman" panose="02020603050405020304" pitchFamily="18" charset="0"/>
              </a:rPr>
              <a:t> 600 сом </a:t>
            </a:r>
            <a:r>
              <a:rPr lang="ru-RU" sz="4000" b="1" i="1" dirty="0" err="1">
                <a:solidFill>
                  <a:srgbClr val="002060"/>
                </a:solidFill>
                <a:latin typeface="Times New Roman" panose="02020603050405020304" pitchFamily="18" charset="0"/>
                <a:cs typeface="Times New Roman" panose="02020603050405020304" pitchFamily="18" charset="0"/>
              </a:rPr>
              <a:t>турса</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анда</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сатып</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алуучу</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канча</a:t>
            </a:r>
            <a:r>
              <a:rPr lang="ru-RU" sz="4000" b="1" i="1" dirty="0">
                <a:solidFill>
                  <a:srgbClr val="002060"/>
                </a:solidFill>
                <a:latin typeface="Times New Roman" panose="02020603050405020304" pitchFamily="18" charset="0"/>
                <a:cs typeface="Times New Roman" panose="02020603050405020304" pitchFamily="18" charset="0"/>
              </a:rPr>
              <a:t> сом </a:t>
            </a:r>
            <a:r>
              <a:rPr lang="ru-RU" sz="4000" b="1" i="1" dirty="0" err="1">
                <a:solidFill>
                  <a:srgbClr val="002060"/>
                </a:solidFill>
                <a:latin typeface="Times New Roman" panose="02020603050405020304" pitchFamily="18" charset="0"/>
                <a:cs typeface="Times New Roman" panose="02020603050405020304" pitchFamily="18" charset="0"/>
              </a:rPr>
              <a:t>уномдоп</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i="1" dirty="0" err="1">
                <a:solidFill>
                  <a:srgbClr val="002060"/>
                </a:solidFill>
                <a:latin typeface="Times New Roman" panose="02020603050405020304" pitchFamily="18" charset="0"/>
                <a:cs typeface="Times New Roman" panose="02020603050405020304" pitchFamily="18" charset="0"/>
              </a:rPr>
              <a:t>калат</a:t>
            </a:r>
            <a:r>
              <a:rPr lang="ru-RU" sz="4000" b="1" i="1" dirty="0">
                <a:solidFill>
                  <a:srgbClr val="002060"/>
                </a:solidFill>
              </a:rPr>
              <a:t>? </a:t>
            </a:r>
            <a:endParaRPr lang="ru-RU" sz="4000" b="1" i="1" dirty="0"/>
          </a:p>
        </p:txBody>
      </p:sp>
    </p:spTree>
    <p:extLst>
      <p:ext uri="{BB962C8B-B14F-4D97-AF65-F5344CB8AC3E}">
        <p14:creationId xmlns:p14="http://schemas.microsoft.com/office/powerpoint/2010/main" val="1431775343"/>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3312" y="889686"/>
            <a:ext cx="7065377" cy="5352088"/>
          </a:xfrm>
        </p:spPr>
        <p:txBody>
          <a:bodyPr>
            <a:normAutofit fontScale="90000"/>
          </a:bodyPr>
          <a:lstStyle/>
          <a:p>
            <a:r>
              <a:rPr lang="ru-RU" dirty="0" smtClean="0"/>
              <a:t>Тариф </a:t>
            </a:r>
            <a:br>
              <a:rPr lang="ru-RU" dirty="0" smtClean="0"/>
            </a:br>
            <a:r>
              <a:rPr lang="ru-RU" dirty="0" err="1" smtClean="0"/>
              <a:t>Маселени</a:t>
            </a:r>
            <a:r>
              <a:rPr lang="ru-RU" dirty="0" smtClean="0"/>
              <a:t> </a:t>
            </a:r>
            <a:r>
              <a:rPr lang="ru-RU" dirty="0" err="1" smtClean="0"/>
              <a:t>чыгаргыла</a:t>
            </a:r>
            <a:r>
              <a:rPr lang="ru-RU" dirty="0" smtClean="0"/>
              <a:t> </a:t>
            </a:r>
            <a:br>
              <a:rPr lang="ru-RU" dirty="0" smtClean="0"/>
            </a:br>
            <a:r>
              <a:rPr lang="ru-RU" dirty="0" err="1" smtClean="0"/>
              <a:t>Жылдын</a:t>
            </a:r>
            <a:r>
              <a:rPr lang="ru-RU" dirty="0" smtClean="0"/>
              <a:t> </a:t>
            </a:r>
            <a:r>
              <a:rPr lang="ru-RU" dirty="0" err="1" smtClean="0"/>
              <a:t>башында</a:t>
            </a:r>
            <a:r>
              <a:rPr lang="ru-RU" dirty="0" smtClean="0"/>
              <a:t> </a:t>
            </a:r>
            <a:r>
              <a:rPr lang="ru-RU" dirty="0" err="1" smtClean="0"/>
              <a:t>электр</a:t>
            </a:r>
            <a:r>
              <a:rPr lang="ru-RU" dirty="0" smtClean="0"/>
              <a:t> </a:t>
            </a:r>
            <a:r>
              <a:rPr lang="ru-RU" dirty="0" err="1" smtClean="0"/>
              <a:t>энергиясына</a:t>
            </a:r>
            <a:r>
              <a:rPr lang="ru-RU" dirty="0" smtClean="0"/>
              <a:t> </a:t>
            </a:r>
            <a:r>
              <a:rPr lang="ru-RU" dirty="0" err="1" smtClean="0"/>
              <a:t>болгон</a:t>
            </a:r>
            <a:r>
              <a:rPr lang="ru-RU" dirty="0" smtClean="0"/>
              <a:t> тариф 40 </a:t>
            </a:r>
            <a:r>
              <a:rPr lang="ru-RU" dirty="0" err="1" smtClean="0"/>
              <a:t>тыйынды</a:t>
            </a:r>
            <a:r>
              <a:rPr lang="ru-RU" dirty="0" smtClean="0"/>
              <a:t> </a:t>
            </a:r>
            <a:r>
              <a:rPr lang="ru-RU" dirty="0" err="1" smtClean="0"/>
              <a:t>тузгон</a:t>
            </a:r>
            <a:r>
              <a:rPr lang="ru-RU" dirty="0" smtClean="0"/>
              <a:t>. </a:t>
            </a:r>
            <a:r>
              <a:rPr lang="ru-RU" dirty="0" err="1" smtClean="0"/>
              <a:t>Жылдын</a:t>
            </a:r>
            <a:r>
              <a:rPr lang="ru-RU" dirty="0" smtClean="0"/>
              <a:t> </a:t>
            </a:r>
            <a:r>
              <a:rPr lang="ru-RU" dirty="0" err="1" smtClean="0"/>
              <a:t>ортосунда</a:t>
            </a:r>
            <a:r>
              <a:rPr lang="ru-RU" dirty="0" smtClean="0"/>
              <a:t>  тариф 50% </a:t>
            </a:r>
            <a:r>
              <a:rPr lang="ru-RU" dirty="0" err="1" smtClean="0"/>
              <a:t>ке</a:t>
            </a:r>
            <a:r>
              <a:rPr lang="ru-RU" dirty="0" smtClean="0"/>
              <a:t>, ал </a:t>
            </a:r>
            <a:r>
              <a:rPr lang="ru-RU" dirty="0" err="1" smtClean="0"/>
              <a:t>эми</a:t>
            </a:r>
            <a:r>
              <a:rPr lang="ru-RU" dirty="0" smtClean="0"/>
              <a:t> </a:t>
            </a:r>
            <a:r>
              <a:rPr lang="ru-RU" dirty="0" err="1" smtClean="0"/>
              <a:t>жыл</a:t>
            </a:r>
            <a:r>
              <a:rPr lang="ru-RU" dirty="0" smtClean="0"/>
              <a:t> </a:t>
            </a:r>
            <a:r>
              <a:rPr lang="ru-RU" dirty="0" err="1" smtClean="0"/>
              <a:t>аягында</a:t>
            </a:r>
            <a:r>
              <a:rPr lang="ru-RU" dirty="0" smtClean="0"/>
              <a:t> </a:t>
            </a:r>
            <a:r>
              <a:rPr lang="ru-RU" dirty="0" err="1" smtClean="0"/>
              <a:t>дагы</a:t>
            </a:r>
            <a:r>
              <a:rPr lang="ru-RU" dirty="0" smtClean="0"/>
              <a:t> 50% </a:t>
            </a:r>
            <a:r>
              <a:rPr lang="ru-RU" dirty="0" err="1" smtClean="0"/>
              <a:t>ке</a:t>
            </a:r>
            <a:r>
              <a:rPr lang="ru-RU" dirty="0" smtClean="0"/>
              <a:t> </a:t>
            </a:r>
            <a:r>
              <a:rPr lang="ru-RU" dirty="0" err="1" smtClean="0"/>
              <a:t>жогорулады</a:t>
            </a:r>
            <a:r>
              <a:rPr lang="ru-RU" dirty="0" smtClean="0"/>
              <a:t>. Тариф </a:t>
            </a:r>
            <a:r>
              <a:rPr lang="ru-RU" dirty="0" err="1" smtClean="0"/>
              <a:t>кандай</a:t>
            </a:r>
            <a:r>
              <a:rPr lang="ru-RU" dirty="0" smtClean="0"/>
              <a:t> </a:t>
            </a:r>
            <a:r>
              <a:rPr lang="ru-RU" dirty="0" err="1" smtClean="0"/>
              <a:t>жогорулады</a:t>
            </a:r>
            <a:r>
              <a:rPr lang="ru-RU" dirty="0" smtClean="0"/>
              <a:t> </a:t>
            </a:r>
            <a:r>
              <a:rPr lang="ru-RU" dirty="0" err="1" smtClean="0"/>
              <a:t>деп</a:t>
            </a:r>
            <a:r>
              <a:rPr lang="ru-RU" dirty="0" smtClean="0"/>
              <a:t> ойлойсунар?100%ке; 1оо%тен аз ; 100 % </a:t>
            </a:r>
            <a:r>
              <a:rPr lang="ru-RU" dirty="0" err="1" smtClean="0"/>
              <a:t>тен</a:t>
            </a:r>
            <a:r>
              <a:rPr lang="ru-RU" dirty="0" smtClean="0"/>
              <a:t> коп.</a:t>
            </a:r>
            <a:endParaRPr lang="ru-RU" dirty="0"/>
          </a:p>
        </p:txBody>
      </p:sp>
    </p:spTree>
    <p:extLst>
      <p:ext uri="{BB962C8B-B14F-4D97-AF65-F5344CB8AC3E}">
        <p14:creationId xmlns:p14="http://schemas.microsoft.com/office/powerpoint/2010/main" val="2568119850"/>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52" y="0"/>
            <a:ext cx="10833652" cy="6221896"/>
          </a:xfrm>
        </p:spPr>
        <p:txBody>
          <a:bodyPr>
            <a:noAutofit/>
          </a:bodyPr>
          <a:lstStyle/>
          <a:p>
            <a:r>
              <a:rPr lang="ru-RU" sz="2800" dirty="0" smtClean="0"/>
              <a:t>. </a:t>
            </a:r>
            <a:r>
              <a:rPr lang="ru-RU" sz="2800" dirty="0" err="1"/>
              <a:t>Айып</a:t>
            </a:r>
            <a:r>
              <a:rPr lang="ru-RU" sz="2800" dirty="0"/>
              <a:t/>
            </a:r>
            <a:br>
              <a:rPr lang="ru-RU" sz="2800" dirty="0"/>
            </a:br>
            <a:r>
              <a:rPr lang="ru-RU" sz="2800" dirty="0" err="1"/>
              <a:t>маселени</a:t>
            </a:r>
            <a:r>
              <a:rPr lang="ru-RU" sz="2800" dirty="0"/>
              <a:t> </a:t>
            </a:r>
            <a:r>
              <a:rPr lang="ru-RU" sz="2800" dirty="0" err="1"/>
              <a:t>чыгаргыла</a:t>
            </a:r>
            <a:r>
              <a:rPr lang="ru-RU" sz="2800" dirty="0"/>
              <a:t/>
            </a:r>
            <a:br>
              <a:rPr lang="ru-RU" sz="2800" dirty="0"/>
            </a:br>
            <a:r>
              <a:rPr lang="ru-RU" sz="2800" dirty="0" err="1"/>
              <a:t>Ата-эне</a:t>
            </a:r>
            <a:r>
              <a:rPr lang="ru-RU" sz="2800" dirty="0"/>
              <a:t> </a:t>
            </a:r>
            <a:r>
              <a:rPr lang="ru-RU" sz="2800" dirty="0" err="1"/>
              <a:t>баласынын</a:t>
            </a:r>
            <a:r>
              <a:rPr lang="ru-RU" sz="2800" dirty="0"/>
              <a:t> </a:t>
            </a:r>
            <a:r>
              <a:rPr lang="ru-RU" sz="2800" dirty="0" err="1"/>
              <a:t>музыкалык</a:t>
            </a:r>
            <a:r>
              <a:rPr lang="ru-RU" sz="2800" dirty="0"/>
              <a:t> </a:t>
            </a:r>
            <a:r>
              <a:rPr lang="ru-RU" sz="2800" dirty="0" err="1"/>
              <a:t>мектепте</a:t>
            </a:r>
            <a:r>
              <a:rPr lang="ru-RU" sz="2800" dirty="0"/>
              <a:t> </a:t>
            </a:r>
            <a:r>
              <a:rPr lang="ru-RU" sz="2800" dirty="0" err="1"/>
              <a:t>окуусу</a:t>
            </a:r>
            <a:r>
              <a:rPr lang="ru-RU" sz="2800" dirty="0"/>
              <a:t> </a:t>
            </a:r>
            <a:r>
              <a:rPr lang="ru-RU" sz="2800" dirty="0" err="1"/>
              <a:t>учунай</a:t>
            </a:r>
            <a:r>
              <a:rPr lang="ru-RU" sz="2800" dirty="0"/>
              <a:t> </a:t>
            </a:r>
            <a:r>
              <a:rPr lang="ru-RU" sz="2800" dirty="0" err="1"/>
              <a:t>сайын</a:t>
            </a:r>
            <a:r>
              <a:rPr lang="ru-RU" sz="2800" dirty="0"/>
              <a:t> </a:t>
            </a:r>
            <a:r>
              <a:rPr lang="ru-RU" sz="2800" dirty="0" err="1"/>
              <a:t>сактык</a:t>
            </a:r>
            <a:r>
              <a:rPr lang="ru-RU" sz="2800" dirty="0"/>
              <a:t> </a:t>
            </a:r>
            <a:r>
              <a:rPr lang="ru-RU" sz="2800" dirty="0" err="1"/>
              <a:t>банкына</a:t>
            </a:r>
            <a:r>
              <a:rPr lang="ru-RU" sz="2800" dirty="0"/>
              <a:t> 250 сом </a:t>
            </a:r>
            <a:r>
              <a:rPr lang="ru-RU" sz="2800" dirty="0" err="1"/>
              <a:t>которуп</a:t>
            </a:r>
            <a:r>
              <a:rPr lang="ru-RU" sz="2800" dirty="0"/>
              <a:t> </a:t>
            </a:r>
            <a:r>
              <a:rPr lang="ru-RU" sz="2800" dirty="0" err="1"/>
              <a:t>турушат</a:t>
            </a:r>
            <a:r>
              <a:rPr lang="ru-RU" sz="2800" dirty="0"/>
              <a:t>. </a:t>
            </a:r>
            <a:r>
              <a:rPr lang="ru-RU" sz="2800" dirty="0" err="1"/>
              <a:t>Которуу</a:t>
            </a:r>
            <a:r>
              <a:rPr lang="ru-RU" sz="2800" dirty="0"/>
              <a:t> ар </a:t>
            </a:r>
            <a:r>
              <a:rPr lang="ru-RU" sz="2800" dirty="0" err="1"/>
              <a:t>бир</a:t>
            </a:r>
            <a:r>
              <a:rPr lang="ru-RU" sz="2800" dirty="0"/>
              <a:t> </a:t>
            </a:r>
            <a:r>
              <a:rPr lang="ru-RU" sz="2800" dirty="0" err="1"/>
              <a:t>айдын</a:t>
            </a:r>
            <a:r>
              <a:rPr lang="ru-RU" sz="2800" dirty="0"/>
              <a:t> 15-числосуна </a:t>
            </a:r>
            <a:r>
              <a:rPr lang="ru-RU" sz="2800" dirty="0" err="1"/>
              <a:t>чейин</a:t>
            </a:r>
            <a:r>
              <a:rPr lang="ru-RU" sz="2800" dirty="0"/>
              <a:t> </a:t>
            </a:r>
            <a:r>
              <a:rPr lang="ru-RU" sz="2800" dirty="0" err="1"/>
              <a:t>жургузулушу</a:t>
            </a:r>
            <a:r>
              <a:rPr lang="ru-RU" sz="2800" dirty="0"/>
              <a:t> </a:t>
            </a:r>
            <a:r>
              <a:rPr lang="ru-RU" sz="2800" dirty="0" err="1"/>
              <a:t>керек</a:t>
            </a:r>
            <a:r>
              <a:rPr lang="ru-RU" sz="2800" dirty="0"/>
              <a:t>. </a:t>
            </a:r>
            <a:r>
              <a:rPr lang="ru-RU" sz="2800" dirty="0" err="1"/>
              <a:t>Толонбой</a:t>
            </a:r>
            <a:r>
              <a:rPr lang="ru-RU" sz="2800" dirty="0"/>
              <a:t> калган ар </a:t>
            </a:r>
            <a:r>
              <a:rPr lang="ru-RU" sz="2800" dirty="0" err="1"/>
              <a:t>бир</a:t>
            </a:r>
            <a:r>
              <a:rPr lang="ru-RU" sz="2800" dirty="0"/>
              <a:t> кун </a:t>
            </a:r>
            <a:r>
              <a:rPr lang="ru-RU" sz="2800" dirty="0" err="1"/>
              <a:t>учун</a:t>
            </a:r>
            <a:r>
              <a:rPr lang="ru-RU" sz="2800" dirty="0"/>
              <a:t> </a:t>
            </a:r>
            <a:r>
              <a:rPr lang="ru-RU" sz="2800" dirty="0" err="1"/>
              <a:t>толонгон</a:t>
            </a:r>
            <a:r>
              <a:rPr lang="ru-RU" sz="2800" dirty="0"/>
              <a:t> </a:t>
            </a:r>
            <a:r>
              <a:rPr lang="ru-RU" sz="2800" dirty="0" err="1"/>
              <a:t>акынын</a:t>
            </a:r>
            <a:r>
              <a:rPr lang="ru-RU" sz="2800" dirty="0"/>
              <a:t> 4% </a:t>
            </a:r>
            <a:r>
              <a:rPr lang="ru-RU" sz="2800" dirty="0" err="1"/>
              <a:t>олчомундо</a:t>
            </a:r>
            <a:r>
              <a:rPr lang="ru-RU" sz="2800" dirty="0"/>
              <a:t> пения </a:t>
            </a:r>
            <a:r>
              <a:rPr lang="ru-RU" sz="2800" dirty="0" err="1"/>
              <a:t>кошулуп</a:t>
            </a:r>
            <a:r>
              <a:rPr lang="ru-RU" sz="2800" dirty="0"/>
              <a:t> </a:t>
            </a:r>
            <a:r>
              <a:rPr lang="ru-RU" sz="2800" dirty="0" err="1"/>
              <a:t>турат</a:t>
            </a:r>
            <a:r>
              <a:rPr lang="ru-RU" sz="2800" dirty="0"/>
              <a:t>. </a:t>
            </a:r>
            <a:r>
              <a:rPr lang="ru-RU" sz="2800" dirty="0" err="1"/>
              <a:t>Эгерде</a:t>
            </a:r>
            <a:r>
              <a:rPr lang="ru-RU" sz="2800" dirty="0"/>
              <a:t> </a:t>
            </a:r>
            <a:r>
              <a:rPr lang="ru-RU" sz="2800" dirty="0" err="1"/>
              <a:t>акы</a:t>
            </a:r>
            <a:r>
              <a:rPr lang="ru-RU" sz="2800" dirty="0"/>
              <a:t> </a:t>
            </a:r>
            <a:r>
              <a:rPr lang="ru-RU" sz="2800" dirty="0" err="1"/>
              <a:t>толоону</a:t>
            </a:r>
            <a:r>
              <a:rPr lang="ru-RU" sz="2800" dirty="0"/>
              <a:t> </a:t>
            </a:r>
            <a:r>
              <a:rPr lang="ru-RU" sz="2800" dirty="0" err="1"/>
              <a:t>бир</a:t>
            </a:r>
            <a:r>
              <a:rPr lang="ru-RU" sz="2800" dirty="0"/>
              <a:t> </a:t>
            </a:r>
            <a:r>
              <a:rPr lang="ru-RU" sz="2800" dirty="0" err="1"/>
              <a:t>жумага</a:t>
            </a:r>
            <a:r>
              <a:rPr lang="ru-RU" sz="2800" dirty="0"/>
              <a:t> </a:t>
            </a:r>
            <a:r>
              <a:rPr lang="ru-RU" sz="2800" dirty="0" err="1"/>
              <a:t>кечиктирсе</a:t>
            </a:r>
            <a:r>
              <a:rPr lang="ru-RU" sz="2800" dirty="0"/>
              <a:t>, </a:t>
            </a:r>
            <a:r>
              <a:rPr lang="ru-RU" sz="2800" dirty="0" err="1"/>
              <a:t>анда</a:t>
            </a:r>
            <a:r>
              <a:rPr lang="ru-RU" sz="2800" dirty="0"/>
              <a:t> ал </a:t>
            </a:r>
            <a:r>
              <a:rPr lang="ru-RU" sz="2800" dirty="0" err="1"/>
              <a:t>канча</a:t>
            </a:r>
            <a:r>
              <a:rPr lang="ru-RU" sz="2800" dirty="0"/>
              <a:t> сом </a:t>
            </a:r>
            <a:r>
              <a:rPr lang="ru-RU" sz="2800" dirty="0" err="1"/>
              <a:t>толошу</a:t>
            </a:r>
            <a:r>
              <a:rPr lang="ru-RU" sz="2800" dirty="0"/>
              <a:t> </a:t>
            </a:r>
            <a:r>
              <a:rPr lang="ru-RU" sz="2800" dirty="0" err="1"/>
              <a:t>керек</a:t>
            </a:r>
            <a:endParaRPr lang="ru-RU" sz="2800" dirty="0"/>
          </a:p>
        </p:txBody>
      </p:sp>
    </p:spTree>
    <p:extLst>
      <p:ext uri="{BB962C8B-B14F-4D97-AF65-F5344CB8AC3E}">
        <p14:creationId xmlns:p14="http://schemas.microsoft.com/office/powerpoint/2010/main" val="2804569171"/>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0504" y="0"/>
            <a:ext cx="10157792" cy="6440557"/>
          </a:xfrm>
        </p:spPr>
        <p:txBody>
          <a:bodyPr>
            <a:normAutofit/>
          </a:bodyPr>
          <a:lstStyle/>
          <a:p>
            <a:r>
              <a:rPr lang="ru-RU" dirty="0" smtClean="0"/>
              <a:t>Банк </a:t>
            </a:r>
            <a:r>
              <a:rPr lang="ru-RU" dirty="0" err="1" smtClean="0"/>
              <a:t>иштери</a:t>
            </a:r>
            <a:r>
              <a:rPr lang="ru-RU" dirty="0" smtClean="0"/>
              <a:t/>
            </a:r>
            <a:br>
              <a:rPr lang="ru-RU" dirty="0" smtClean="0"/>
            </a:br>
            <a:r>
              <a:rPr lang="ru-RU" dirty="0"/>
              <a:t> </a:t>
            </a:r>
            <a:r>
              <a:rPr lang="ru-RU" dirty="0" err="1" smtClean="0"/>
              <a:t>Маселени</a:t>
            </a:r>
            <a:r>
              <a:rPr lang="ru-RU" dirty="0" smtClean="0"/>
              <a:t> </a:t>
            </a:r>
            <a:r>
              <a:rPr lang="ru-RU" dirty="0" err="1" smtClean="0"/>
              <a:t>чыгаргыла</a:t>
            </a:r>
            <a:r>
              <a:rPr lang="ru-RU" dirty="0" smtClean="0"/>
              <a:t>.</a:t>
            </a:r>
            <a:br>
              <a:rPr lang="ru-RU" dirty="0" smtClean="0"/>
            </a:br>
            <a:r>
              <a:rPr lang="ru-RU" dirty="0" err="1" smtClean="0"/>
              <a:t>Асан</a:t>
            </a:r>
            <a:r>
              <a:rPr lang="ru-RU" dirty="0" smtClean="0"/>
              <a:t> </a:t>
            </a:r>
            <a:r>
              <a:rPr lang="ru-RU" dirty="0" err="1" smtClean="0"/>
              <a:t>банктан</a:t>
            </a:r>
            <a:r>
              <a:rPr lang="ru-RU" dirty="0" smtClean="0"/>
              <a:t> </a:t>
            </a:r>
            <a:r>
              <a:rPr lang="ru-RU" dirty="0" err="1" smtClean="0"/>
              <a:t>эсеп</a:t>
            </a:r>
            <a:r>
              <a:rPr lang="ru-RU" dirty="0" smtClean="0"/>
              <a:t> </a:t>
            </a:r>
            <a:r>
              <a:rPr lang="ru-RU" dirty="0" err="1" smtClean="0"/>
              <a:t>ачып</a:t>
            </a:r>
            <a:r>
              <a:rPr lang="ru-RU" dirty="0" smtClean="0"/>
              <a:t>, </a:t>
            </a:r>
            <a:r>
              <a:rPr lang="ru-RU" dirty="0" err="1" smtClean="0"/>
              <a:t>жылдык</a:t>
            </a:r>
            <a:r>
              <a:rPr lang="ru-RU" dirty="0" smtClean="0"/>
              <a:t> </a:t>
            </a:r>
            <a:r>
              <a:rPr lang="ru-RU" dirty="0" err="1" smtClean="0"/>
              <a:t>кирешеси</a:t>
            </a:r>
            <a:r>
              <a:rPr lang="ru-RU" dirty="0" smtClean="0"/>
              <a:t> 12% </a:t>
            </a:r>
            <a:r>
              <a:rPr lang="ru-RU" dirty="0" err="1" smtClean="0"/>
              <a:t>ти</a:t>
            </a:r>
            <a:r>
              <a:rPr lang="ru-RU" dirty="0" smtClean="0"/>
              <a:t> </a:t>
            </a:r>
            <a:r>
              <a:rPr lang="ru-RU" dirty="0" err="1" smtClean="0"/>
              <a:t>тузгондой</a:t>
            </a:r>
            <a:r>
              <a:rPr lang="ru-RU" dirty="0" smtClean="0"/>
              <a:t> 2000 сом </a:t>
            </a:r>
            <a:r>
              <a:rPr lang="ru-RU" dirty="0" err="1" smtClean="0"/>
              <a:t>акча</a:t>
            </a:r>
            <a:r>
              <a:rPr lang="ru-RU" dirty="0" smtClean="0"/>
              <a:t> </a:t>
            </a:r>
            <a:r>
              <a:rPr lang="ru-RU" dirty="0" err="1" smtClean="0"/>
              <a:t>салды</a:t>
            </a:r>
            <a:r>
              <a:rPr lang="ru-RU" dirty="0" smtClean="0"/>
              <a:t>. </a:t>
            </a:r>
            <a:r>
              <a:rPr lang="ru-RU" dirty="0" err="1" smtClean="0"/>
              <a:t>Анын</a:t>
            </a:r>
            <a:r>
              <a:rPr lang="ru-RU" dirty="0" smtClean="0"/>
              <a:t> </a:t>
            </a:r>
            <a:r>
              <a:rPr lang="ru-RU" dirty="0" err="1" smtClean="0"/>
              <a:t>эсебинде</a:t>
            </a:r>
            <a:r>
              <a:rPr lang="ru-RU" dirty="0" smtClean="0"/>
              <a:t> </a:t>
            </a:r>
            <a:r>
              <a:rPr lang="ru-RU" dirty="0" err="1" smtClean="0"/>
              <a:t>бир</a:t>
            </a:r>
            <a:r>
              <a:rPr lang="ru-RU" dirty="0" smtClean="0"/>
              <a:t> </a:t>
            </a:r>
            <a:r>
              <a:rPr lang="ru-RU" dirty="0" err="1" smtClean="0"/>
              <a:t>жылдан</a:t>
            </a:r>
            <a:r>
              <a:rPr lang="ru-RU" dirty="0" smtClean="0"/>
              <a:t> </a:t>
            </a:r>
            <a:r>
              <a:rPr lang="ru-RU" dirty="0" err="1" smtClean="0"/>
              <a:t>кийин</a:t>
            </a:r>
            <a:r>
              <a:rPr lang="ru-RU" dirty="0" smtClean="0"/>
              <a:t>; </a:t>
            </a:r>
            <a:r>
              <a:rPr lang="ru-RU" dirty="0" err="1" smtClean="0"/>
              <a:t>эки</a:t>
            </a:r>
            <a:r>
              <a:rPr lang="ru-RU" dirty="0" smtClean="0"/>
              <a:t> </a:t>
            </a:r>
            <a:r>
              <a:rPr lang="ru-RU" dirty="0" err="1" smtClean="0"/>
              <a:t>жылдан</a:t>
            </a:r>
            <a:r>
              <a:rPr lang="ru-RU" dirty="0" smtClean="0"/>
              <a:t> </a:t>
            </a:r>
            <a:r>
              <a:rPr lang="ru-RU" dirty="0" err="1" smtClean="0"/>
              <a:t>кийин</a:t>
            </a:r>
            <a:r>
              <a:rPr lang="ru-RU" dirty="0" smtClean="0"/>
              <a:t>; 6 </a:t>
            </a:r>
            <a:r>
              <a:rPr lang="ru-RU" dirty="0" err="1" smtClean="0"/>
              <a:t>жылдан</a:t>
            </a:r>
            <a:r>
              <a:rPr lang="ru-RU" dirty="0" smtClean="0"/>
              <a:t> </a:t>
            </a:r>
            <a:r>
              <a:rPr lang="ru-RU" dirty="0" err="1" smtClean="0"/>
              <a:t>икийин</a:t>
            </a:r>
            <a:r>
              <a:rPr lang="ru-RU" dirty="0" smtClean="0"/>
              <a:t> </a:t>
            </a:r>
            <a:r>
              <a:rPr lang="ru-RU" dirty="0" err="1" smtClean="0"/>
              <a:t>кандай</a:t>
            </a:r>
            <a:r>
              <a:rPr lang="ru-RU" dirty="0" smtClean="0"/>
              <a:t> сумма болот?</a:t>
            </a:r>
            <a:endParaRPr lang="ru-RU" dirty="0"/>
          </a:p>
        </p:txBody>
      </p:sp>
    </p:spTree>
    <p:extLst>
      <p:ext uri="{BB962C8B-B14F-4D97-AF65-F5344CB8AC3E}">
        <p14:creationId xmlns:p14="http://schemas.microsoft.com/office/powerpoint/2010/main" val="3519868258"/>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617" y="889686"/>
            <a:ext cx="10952921" cy="4258784"/>
          </a:xfrm>
        </p:spPr>
        <p:txBody>
          <a:bodyPr>
            <a:normAutofit fontScale="90000"/>
          </a:bodyPr>
          <a:lstStyle/>
          <a:p>
            <a:r>
              <a:rPr lang="ru-RU" dirty="0" smtClean="0"/>
              <a:t>Референдум</a:t>
            </a:r>
            <a:br>
              <a:rPr lang="ru-RU" dirty="0" smtClean="0"/>
            </a:br>
            <a:r>
              <a:rPr lang="ru-RU" dirty="0" err="1" smtClean="0"/>
              <a:t>маселени</a:t>
            </a:r>
            <a:r>
              <a:rPr lang="ru-RU" dirty="0" smtClean="0"/>
              <a:t> </a:t>
            </a:r>
            <a:r>
              <a:rPr lang="ru-RU" dirty="0" err="1" smtClean="0"/>
              <a:t>чыгаргыла</a:t>
            </a:r>
            <a:r>
              <a:rPr lang="ru-RU" dirty="0" smtClean="0"/>
              <a:t/>
            </a:r>
            <a:br>
              <a:rPr lang="ru-RU" dirty="0" smtClean="0"/>
            </a:br>
            <a:r>
              <a:rPr lang="ru-RU" dirty="0" smtClean="0"/>
              <a:t>«</a:t>
            </a:r>
            <a:r>
              <a:rPr lang="ru-RU" dirty="0" err="1" smtClean="0"/>
              <a:t>Мектеп</a:t>
            </a:r>
            <a:r>
              <a:rPr lang="ru-RU" dirty="0" smtClean="0"/>
              <a:t> </a:t>
            </a:r>
            <a:r>
              <a:rPr lang="ru-RU" dirty="0" err="1" smtClean="0"/>
              <a:t>парламентин</a:t>
            </a:r>
            <a:r>
              <a:rPr lang="ru-RU" dirty="0" smtClean="0"/>
              <a:t>» </a:t>
            </a:r>
            <a:r>
              <a:rPr lang="ru-RU" dirty="0" err="1" smtClean="0"/>
              <a:t>киргизуу</a:t>
            </a:r>
            <a:r>
              <a:rPr lang="ru-RU" dirty="0" smtClean="0"/>
              <a:t> </a:t>
            </a:r>
            <a:r>
              <a:rPr lang="ru-RU" dirty="0" err="1" smtClean="0"/>
              <a:t>боюнча</a:t>
            </a:r>
            <a:r>
              <a:rPr lang="ru-RU" dirty="0" smtClean="0"/>
              <a:t> </a:t>
            </a:r>
            <a:r>
              <a:rPr lang="ru-RU" dirty="0" err="1" smtClean="0"/>
              <a:t>референдумда</a:t>
            </a:r>
            <a:r>
              <a:rPr lang="ru-RU" dirty="0" smtClean="0"/>
              <a:t> </a:t>
            </a:r>
            <a:r>
              <a:rPr lang="ru-RU" dirty="0" err="1" smtClean="0"/>
              <a:t>мектептеги</a:t>
            </a:r>
            <a:r>
              <a:rPr lang="ru-RU" dirty="0" smtClean="0"/>
              <a:t> 550 </a:t>
            </a:r>
            <a:r>
              <a:rPr lang="ru-RU" dirty="0" err="1" smtClean="0"/>
              <a:t>окуучунун</a:t>
            </a:r>
            <a:r>
              <a:rPr lang="ru-RU" dirty="0" smtClean="0"/>
              <a:t> 88% </a:t>
            </a:r>
            <a:r>
              <a:rPr lang="ru-RU" dirty="0" err="1" smtClean="0"/>
              <a:t>ти</a:t>
            </a:r>
            <a:r>
              <a:rPr lang="ru-RU" dirty="0" smtClean="0"/>
              <a:t> </a:t>
            </a:r>
            <a:r>
              <a:rPr lang="ru-RU" dirty="0" err="1" smtClean="0"/>
              <a:t>катышкан</a:t>
            </a:r>
            <a:r>
              <a:rPr lang="ru-RU" dirty="0" smtClean="0"/>
              <a:t>. </a:t>
            </a:r>
            <a:r>
              <a:rPr lang="ru-RU" dirty="0" err="1" smtClean="0"/>
              <a:t>Референдумга</a:t>
            </a:r>
            <a:r>
              <a:rPr lang="ru-RU" dirty="0" smtClean="0"/>
              <a:t> </a:t>
            </a:r>
            <a:r>
              <a:rPr lang="ru-RU" dirty="0" err="1" smtClean="0"/>
              <a:t>катышкан</a:t>
            </a:r>
            <a:r>
              <a:rPr lang="ru-RU" dirty="0" smtClean="0"/>
              <a:t> 75% </a:t>
            </a:r>
            <a:r>
              <a:rPr lang="ru-RU" dirty="0" err="1" smtClean="0"/>
              <a:t>окуучулар</a:t>
            </a:r>
            <a:r>
              <a:rPr lang="ru-RU" dirty="0" smtClean="0"/>
              <a:t> «макул» </a:t>
            </a:r>
            <a:r>
              <a:rPr lang="ru-RU" dirty="0" err="1" smtClean="0"/>
              <a:t>деп</a:t>
            </a:r>
            <a:r>
              <a:rPr lang="ru-RU" dirty="0" smtClean="0"/>
              <a:t> </a:t>
            </a:r>
            <a:r>
              <a:rPr lang="ru-RU" dirty="0" err="1" smtClean="0"/>
              <a:t>добуш</a:t>
            </a:r>
            <a:r>
              <a:rPr lang="ru-RU" dirty="0" smtClean="0"/>
              <a:t> </a:t>
            </a:r>
            <a:r>
              <a:rPr lang="ru-RU" dirty="0" err="1" smtClean="0"/>
              <a:t>беришкен</a:t>
            </a:r>
            <a:r>
              <a:rPr lang="ru-RU" dirty="0" smtClean="0"/>
              <a:t>. </a:t>
            </a:r>
            <a:r>
              <a:rPr lang="ru-RU" dirty="0" err="1" smtClean="0"/>
              <a:t>Мектептеги</a:t>
            </a:r>
            <a:r>
              <a:rPr lang="ru-RU" dirty="0" smtClean="0"/>
              <a:t> </a:t>
            </a:r>
            <a:r>
              <a:rPr lang="ru-RU" dirty="0" err="1" smtClean="0"/>
              <a:t>бардык</a:t>
            </a:r>
            <a:r>
              <a:rPr lang="ru-RU" dirty="0" smtClean="0"/>
              <a:t> </a:t>
            </a:r>
            <a:r>
              <a:rPr lang="ru-RU" dirty="0" err="1" smtClean="0"/>
              <a:t>окуучулардын</a:t>
            </a:r>
            <a:r>
              <a:rPr lang="ru-RU" dirty="0" smtClean="0"/>
              <a:t> </a:t>
            </a:r>
            <a:r>
              <a:rPr lang="ru-RU" dirty="0" err="1" smtClean="0"/>
              <a:t>ичинен</a:t>
            </a:r>
            <a:r>
              <a:rPr lang="ru-RU" dirty="0" smtClean="0"/>
              <a:t>  </a:t>
            </a:r>
            <a:r>
              <a:rPr lang="ru-RU" dirty="0" err="1" smtClean="0"/>
              <a:t>канча</a:t>
            </a:r>
            <a:r>
              <a:rPr lang="ru-RU" dirty="0" smtClean="0"/>
              <a:t> </a:t>
            </a:r>
            <a:r>
              <a:rPr lang="ru-RU" dirty="0" err="1" smtClean="0"/>
              <a:t>проценти</a:t>
            </a:r>
            <a:r>
              <a:rPr lang="ru-RU" dirty="0" smtClean="0"/>
              <a:t> макул </a:t>
            </a:r>
            <a:r>
              <a:rPr lang="ru-RU" dirty="0" err="1" smtClean="0"/>
              <a:t>болушкан</a:t>
            </a:r>
            <a:r>
              <a:rPr lang="ru-RU" dirty="0" smtClean="0"/>
              <a:t>?</a:t>
            </a:r>
            <a:endParaRPr lang="ru-RU" dirty="0"/>
          </a:p>
        </p:txBody>
      </p:sp>
    </p:spTree>
    <p:extLst>
      <p:ext uri="{BB962C8B-B14F-4D97-AF65-F5344CB8AC3E}">
        <p14:creationId xmlns:p14="http://schemas.microsoft.com/office/powerpoint/2010/main" val="2857793677"/>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3183" y="298174"/>
            <a:ext cx="10575233" cy="5188226"/>
          </a:xfrm>
        </p:spPr>
        <p:txBody>
          <a:bodyPr>
            <a:noAutofit/>
          </a:bodyPr>
          <a:lstStyle/>
          <a:p>
            <a:r>
              <a:rPr lang="ru-RU" sz="2800" dirty="0" smtClean="0">
                <a:solidFill>
                  <a:srgbClr val="FF0000"/>
                </a:solidFill>
              </a:rPr>
              <a:t>1-маселе</a:t>
            </a:r>
            <a:r>
              <a:rPr lang="ru-RU" sz="2800" dirty="0" smtClean="0"/>
              <a:t>   </a:t>
            </a:r>
            <a:r>
              <a:rPr lang="ru-RU" sz="2800" dirty="0" err="1" smtClean="0"/>
              <a:t>чыгарылышы</a:t>
            </a:r>
            <a:r>
              <a:rPr lang="ru-RU" sz="2800" dirty="0" smtClean="0"/>
              <a:t>: </a:t>
            </a:r>
            <a:br>
              <a:rPr lang="ru-RU" sz="2800" dirty="0" smtClean="0"/>
            </a:br>
            <a:r>
              <a:rPr lang="ru-RU" sz="2800" dirty="0" err="1" smtClean="0"/>
              <a:t>б.к</a:t>
            </a:r>
            <a:r>
              <a:rPr lang="ru-RU" sz="2800" dirty="0" smtClean="0"/>
              <a:t> баасы-600 сом</a:t>
            </a:r>
            <a:br>
              <a:rPr lang="ru-RU" sz="2800" dirty="0" smtClean="0"/>
            </a:br>
            <a:r>
              <a:rPr lang="ru-RU" sz="2800" dirty="0" smtClean="0"/>
              <a:t>1-арзанд -25%</a:t>
            </a:r>
            <a:br>
              <a:rPr lang="ru-RU" sz="2800" dirty="0" smtClean="0"/>
            </a:br>
            <a:r>
              <a:rPr lang="ru-RU" sz="2800" dirty="0" smtClean="0"/>
              <a:t>2-арзанд – 10%</a:t>
            </a:r>
            <a:br>
              <a:rPr lang="ru-RU" sz="2800" dirty="0" smtClean="0"/>
            </a:br>
            <a:r>
              <a:rPr lang="ru-RU" sz="2800" dirty="0" smtClean="0"/>
              <a:t>-------------------------------- </a:t>
            </a:r>
            <a:br>
              <a:rPr lang="ru-RU" sz="2800" dirty="0" smtClean="0"/>
            </a:br>
            <a:r>
              <a:rPr lang="ru-RU" sz="2800" dirty="0" smtClean="0"/>
              <a:t>к. сом </a:t>
            </a:r>
            <a:r>
              <a:rPr lang="ru-RU" sz="2800" dirty="0" err="1" smtClean="0"/>
              <a:t>уномдогон</a:t>
            </a:r>
            <a:r>
              <a:rPr lang="ru-RU" sz="2800" dirty="0" smtClean="0"/>
              <a:t>=?</a:t>
            </a:r>
            <a:br>
              <a:rPr lang="ru-RU" sz="2800" dirty="0" smtClean="0"/>
            </a:br>
            <a:r>
              <a:rPr lang="ru-RU" sz="2800" dirty="0" smtClean="0">
                <a:solidFill>
                  <a:srgbClr val="00B050"/>
                </a:solidFill>
              </a:rPr>
              <a:t>600*0,25=150</a:t>
            </a:r>
            <a:br>
              <a:rPr lang="ru-RU" sz="2800" dirty="0" smtClean="0">
                <a:solidFill>
                  <a:srgbClr val="00B050"/>
                </a:solidFill>
              </a:rPr>
            </a:br>
            <a:r>
              <a:rPr lang="ru-RU" sz="2800" dirty="0" smtClean="0">
                <a:solidFill>
                  <a:srgbClr val="00B050"/>
                </a:solidFill>
              </a:rPr>
              <a:t>600-150=450</a:t>
            </a:r>
            <a:br>
              <a:rPr lang="ru-RU" sz="2800" dirty="0" smtClean="0">
                <a:solidFill>
                  <a:srgbClr val="00B050"/>
                </a:solidFill>
              </a:rPr>
            </a:br>
            <a:r>
              <a:rPr lang="ru-RU" sz="2800" dirty="0" smtClean="0">
                <a:solidFill>
                  <a:srgbClr val="0070C0"/>
                </a:solidFill>
              </a:rPr>
              <a:t>450*0,1=45</a:t>
            </a:r>
            <a:br>
              <a:rPr lang="ru-RU" sz="2800" dirty="0" smtClean="0">
                <a:solidFill>
                  <a:srgbClr val="0070C0"/>
                </a:solidFill>
              </a:rPr>
            </a:br>
            <a:r>
              <a:rPr lang="ru-RU" sz="2800" dirty="0" smtClean="0">
                <a:solidFill>
                  <a:srgbClr val="0070C0"/>
                </a:solidFill>
              </a:rPr>
              <a:t>450-45=405</a:t>
            </a:r>
            <a:br>
              <a:rPr lang="ru-RU" sz="2800" dirty="0" smtClean="0">
                <a:solidFill>
                  <a:srgbClr val="0070C0"/>
                </a:solidFill>
              </a:rPr>
            </a:br>
            <a:r>
              <a:rPr lang="ru-RU" sz="2800" dirty="0" smtClean="0">
                <a:solidFill>
                  <a:srgbClr val="7030A0"/>
                </a:solidFill>
              </a:rPr>
              <a:t>600-405=195</a:t>
            </a:r>
            <a:r>
              <a:rPr lang="ru-RU" sz="2800" dirty="0" smtClean="0"/>
              <a:t/>
            </a:r>
            <a:br>
              <a:rPr lang="ru-RU" sz="2800" dirty="0" smtClean="0"/>
            </a:br>
            <a:r>
              <a:rPr lang="ru-RU" sz="2800" dirty="0" err="1" smtClean="0"/>
              <a:t>жообу</a:t>
            </a:r>
            <a:r>
              <a:rPr lang="ru-RU" sz="2800" dirty="0" smtClean="0"/>
              <a:t>: 195 сом </a:t>
            </a:r>
            <a:r>
              <a:rPr lang="ru-RU" sz="2800" dirty="0" err="1" smtClean="0"/>
              <a:t>уномдогон</a:t>
            </a:r>
            <a:endParaRPr lang="ru-RU" sz="2800" dirty="0"/>
          </a:p>
        </p:txBody>
      </p:sp>
    </p:spTree>
    <p:extLst>
      <p:ext uri="{BB962C8B-B14F-4D97-AF65-F5344CB8AC3E}">
        <p14:creationId xmlns:p14="http://schemas.microsoft.com/office/powerpoint/2010/main" val="2735096226"/>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2-маселе </a:t>
            </a:r>
            <a:br>
              <a:rPr lang="ru-RU" dirty="0" smtClean="0"/>
            </a:br>
            <a:r>
              <a:rPr lang="ru-RU" dirty="0" smtClean="0"/>
              <a:t>1 квт </a:t>
            </a:r>
            <a:r>
              <a:rPr lang="ru-RU" dirty="0" err="1" smtClean="0"/>
              <a:t>учун</a:t>
            </a:r>
            <a:r>
              <a:rPr lang="ru-RU" dirty="0" smtClean="0"/>
              <a:t> – 40 сом</a:t>
            </a:r>
            <a:br>
              <a:rPr lang="ru-RU" dirty="0" smtClean="0"/>
            </a:br>
            <a:r>
              <a:rPr lang="ru-RU" dirty="0" err="1" smtClean="0"/>
              <a:t>жыл</a:t>
            </a:r>
            <a:r>
              <a:rPr lang="ru-RU" dirty="0" smtClean="0"/>
              <a:t> </a:t>
            </a:r>
            <a:r>
              <a:rPr lang="ru-RU" dirty="0" err="1" smtClean="0"/>
              <a:t>ортосу</a:t>
            </a:r>
            <a:r>
              <a:rPr lang="ru-RU" dirty="0" smtClean="0"/>
              <a:t>  </a:t>
            </a:r>
            <a:r>
              <a:rPr lang="ru-RU" dirty="0" smtClean="0">
                <a:solidFill>
                  <a:srgbClr val="002060"/>
                </a:solidFill>
              </a:rPr>
              <a:t>40*0,5=20</a:t>
            </a:r>
            <a:br>
              <a:rPr lang="ru-RU" dirty="0" smtClean="0">
                <a:solidFill>
                  <a:srgbClr val="002060"/>
                </a:solidFill>
              </a:rPr>
            </a:br>
            <a:r>
              <a:rPr lang="ru-RU" dirty="0" smtClean="0">
                <a:solidFill>
                  <a:srgbClr val="002060"/>
                </a:solidFill>
              </a:rPr>
              <a:t>40+20=60</a:t>
            </a:r>
            <a:br>
              <a:rPr lang="ru-RU" dirty="0" smtClean="0">
                <a:solidFill>
                  <a:srgbClr val="002060"/>
                </a:solidFill>
              </a:rPr>
            </a:br>
            <a:r>
              <a:rPr lang="ru-RU" dirty="0" err="1" smtClean="0">
                <a:solidFill>
                  <a:srgbClr val="002060"/>
                </a:solidFill>
              </a:rPr>
              <a:t>жыл</a:t>
            </a:r>
            <a:r>
              <a:rPr lang="ru-RU" dirty="0" smtClean="0">
                <a:solidFill>
                  <a:srgbClr val="002060"/>
                </a:solidFill>
              </a:rPr>
              <a:t> </a:t>
            </a:r>
            <a:r>
              <a:rPr lang="ru-RU" dirty="0" err="1" smtClean="0">
                <a:solidFill>
                  <a:srgbClr val="002060"/>
                </a:solidFill>
              </a:rPr>
              <a:t>аягын</a:t>
            </a:r>
            <a:r>
              <a:rPr lang="ru-RU" dirty="0" smtClean="0">
                <a:solidFill>
                  <a:srgbClr val="002060"/>
                </a:solidFill>
              </a:rPr>
              <a:t>  60*0,5=30</a:t>
            </a:r>
            <a:br>
              <a:rPr lang="ru-RU" dirty="0" smtClean="0">
                <a:solidFill>
                  <a:srgbClr val="002060"/>
                </a:solidFill>
              </a:rPr>
            </a:br>
            <a:r>
              <a:rPr lang="ru-RU" dirty="0" smtClean="0">
                <a:solidFill>
                  <a:srgbClr val="002060"/>
                </a:solidFill>
              </a:rPr>
              <a:t>60+30=90 </a:t>
            </a:r>
            <a:br>
              <a:rPr lang="ru-RU" dirty="0" smtClean="0">
                <a:solidFill>
                  <a:srgbClr val="002060"/>
                </a:solidFill>
              </a:rPr>
            </a:br>
            <a:r>
              <a:rPr lang="ru-RU" dirty="0" err="1" smtClean="0">
                <a:solidFill>
                  <a:srgbClr val="002060"/>
                </a:solidFill>
              </a:rPr>
              <a:t>Жообу</a:t>
            </a:r>
            <a:r>
              <a:rPr lang="ru-RU" dirty="0" smtClean="0">
                <a:solidFill>
                  <a:srgbClr val="002060"/>
                </a:solidFill>
              </a:rPr>
              <a:t> 100 % </a:t>
            </a:r>
            <a:r>
              <a:rPr lang="ru-RU" dirty="0" err="1" smtClean="0">
                <a:solidFill>
                  <a:srgbClr val="002060"/>
                </a:solidFill>
              </a:rPr>
              <a:t>тен</a:t>
            </a:r>
            <a:r>
              <a:rPr lang="ru-RU" dirty="0" smtClean="0">
                <a:solidFill>
                  <a:srgbClr val="002060"/>
                </a:solidFill>
              </a:rPr>
              <a:t> коп</a:t>
            </a:r>
            <a:endParaRPr lang="ru-RU" dirty="0">
              <a:solidFill>
                <a:srgbClr val="002060"/>
              </a:solidFill>
            </a:endParaRPr>
          </a:p>
        </p:txBody>
      </p:sp>
    </p:spTree>
    <p:extLst>
      <p:ext uri="{BB962C8B-B14F-4D97-AF65-F5344CB8AC3E}">
        <p14:creationId xmlns:p14="http://schemas.microsoft.com/office/powerpoint/2010/main" val="299276058"/>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3312" y="889685"/>
            <a:ext cx="7065377" cy="5471357"/>
          </a:xfrm>
        </p:spPr>
        <p:txBody>
          <a:bodyPr>
            <a:normAutofit fontScale="90000"/>
          </a:bodyPr>
          <a:lstStyle/>
          <a:p>
            <a:r>
              <a:rPr lang="ru-RU" dirty="0"/>
              <a:t>3</a:t>
            </a:r>
            <a:r>
              <a:rPr lang="ru-RU" dirty="0" smtClean="0"/>
              <a:t>-маселе </a:t>
            </a:r>
            <a:br>
              <a:rPr lang="ru-RU" dirty="0" smtClean="0"/>
            </a:br>
            <a:r>
              <a:rPr lang="ru-RU" dirty="0" smtClean="0"/>
              <a:t>ай </a:t>
            </a:r>
            <a:r>
              <a:rPr lang="ru-RU" dirty="0" err="1" smtClean="0"/>
              <a:t>сайын</a:t>
            </a:r>
            <a:r>
              <a:rPr lang="ru-RU" dirty="0" smtClean="0"/>
              <a:t>   250сом</a:t>
            </a:r>
            <a:br>
              <a:rPr lang="ru-RU" dirty="0" smtClean="0"/>
            </a:br>
            <a:r>
              <a:rPr lang="ru-RU" dirty="0"/>
              <a:t> </a:t>
            </a:r>
            <a:r>
              <a:rPr lang="ru-RU" dirty="0" smtClean="0"/>
              <a:t>ар </a:t>
            </a:r>
            <a:r>
              <a:rPr lang="ru-RU" dirty="0" err="1" smtClean="0"/>
              <a:t>бир</a:t>
            </a:r>
            <a:r>
              <a:rPr lang="ru-RU" dirty="0" smtClean="0"/>
              <a:t> кун  </a:t>
            </a:r>
            <a:r>
              <a:rPr lang="ru-RU" dirty="0" err="1" smtClean="0"/>
              <a:t>учун</a:t>
            </a:r>
            <a:r>
              <a:rPr lang="ru-RU" dirty="0" smtClean="0"/>
              <a:t> -4% </a:t>
            </a:r>
            <a:br>
              <a:rPr lang="ru-RU" dirty="0" smtClean="0"/>
            </a:br>
            <a:r>
              <a:rPr lang="ru-RU" dirty="0" smtClean="0"/>
              <a:t>---------------------------------- </a:t>
            </a:r>
            <a:br>
              <a:rPr lang="ru-RU" dirty="0" smtClean="0"/>
            </a:br>
            <a:r>
              <a:rPr lang="ru-RU" dirty="0" smtClean="0"/>
              <a:t>1жума </a:t>
            </a:r>
            <a:r>
              <a:rPr lang="ru-RU" dirty="0" err="1" smtClean="0"/>
              <a:t>кечиксе</a:t>
            </a:r>
            <a:r>
              <a:rPr lang="ru-RU" dirty="0" smtClean="0"/>
              <a:t> =?</a:t>
            </a:r>
            <a:br>
              <a:rPr lang="ru-RU" dirty="0" smtClean="0"/>
            </a:br>
            <a:r>
              <a:rPr lang="ru-RU" dirty="0" smtClean="0"/>
              <a:t>250*0,04=10</a:t>
            </a:r>
            <a:br>
              <a:rPr lang="ru-RU" dirty="0" smtClean="0"/>
            </a:br>
            <a:r>
              <a:rPr lang="ru-RU" dirty="0" smtClean="0"/>
              <a:t>10 сом  1кун </a:t>
            </a:r>
            <a:r>
              <a:rPr lang="ru-RU" dirty="0" err="1" smtClean="0"/>
              <a:t>учун</a:t>
            </a:r>
            <a:r>
              <a:rPr lang="ru-RU" dirty="0" smtClean="0"/>
              <a:t/>
            </a:r>
            <a:br>
              <a:rPr lang="ru-RU" dirty="0" smtClean="0"/>
            </a:br>
            <a:r>
              <a:rPr lang="ru-RU" dirty="0" smtClean="0"/>
              <a:t>250+10=260</a:t>
            </a:r>
            <a:br>
              <a:rPr lang="ru-RU" dirty="0" smtClean="0"/>
            </a:br>
            <a:r>
              <a:rPr lang="ru-RU" dirty="0" smtClean="0"/>
              <a:t>1жумада 70 сом</a:t>
            </a:r>
            <a:br>
              <a:rPr lang="ru-RU" dirty="0" smtClean="0"/>
            </a:br>
            <a:r>
              <a:rPr lang="ru-RU" dirty="0" smtClean="0"/>
              <a:t>250+70=320</a:t>
            </a:r>
            <a:br>
              <a:rPr lang="ru-RU" dirty="0" smtClean="0"/>
            </a:br>
            <a:r>
              <a:rPr lang="ru-RU" dirty="0" err="1" smtClean="0"/>
              <a:t>Жообу</a:t>
            </a:r>
            <a:r>
              <a:rPr lang="ru-RU" dirty="0" smtClean="0"/>
              <a:t> 320 сом</a:t>
            </a:r>
            <a:endParaRPr lang="ru-RU" dirty="0">
              <a:solidFill>
                <a:srgbClr val="002060"/>
              </a:solidFill>
            </a:endParaRPr>
          </a:p>
        </p:txBody>
      </p:sp>
    </p:spTree>
    <p:extLst>
      <p:ext uri="{BB962C8B-B14F-4D97-AF65-F5344CB8AC3E}">
        <p14:creationId xmlns:p14="http://schemas.microsoft.com/office/powerpoint/2010/main" val="2954422425"/>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496" y="889686"/>
            <a:ext cx="10634869" cy="5073792"/>
          </a:xfrm>
        </p:spPr>
        <p:txBody>
          <a:bodyPr>
            <a:normAutofit/>
          </a:bodyPr>
          <a:lstStyle/>
          <a:p>
            <a:r>
              <a:rPr lang="ru-RU" dirty="0"/>
              <a:t>4</a:t>
            </a:r>
            <a:r>
              <a:rPr lang="ru-RU" dirty="0" smtClean="0"/>
              <a:t>-маселе </a:t>
            </a:r>
            <a:br>
              <a:rPr lang="ru-RU" dirty="0" smtClean="0"/>
            </a:br>
            <a:r>
              <a:rPr lang="ru-RU" dirty="0" err="1" smtClean="0"/>
              <a:t>жылдык</a:t>
            </a:r>
            <a:r>
              <a:rPr lang="ru-RU" dirty="0" smtClean="0"/>
              <a:t> </a:t>
            </a:r>
            <a:r>
              <a:rPr lang="ru-RU" dirty="0" err="1" smtClean="0"/>
              <a:t>киреше</a:t>
            </a:r>
            <a:r>
              <a:rPr lang="ru-RU" dirty="0"/>
              <a:t> </a:t>
            </a:r>
            <a:r>
              <a:rPr lang="ru-RU" dirty="0" smtClean="0"/>
              <a:t>12%</a:t>
            </a:r>
            <a:br>
              <a:rPr lang="ru-RU" dirty="0" smtClean="0"/>
            </a:br>
            <a:r>
              <a:rPr lang="ru-RU" dirty="0" err="1" smtClean="0"/>
              <a:t>акчасы</a:t>
            </a:r>
            <a:r>
              <a:rPr lang="ru-RU" dirty="0" smtClean="0"/>
              <a:t> 2000 сом</a:t>
            </a:r>
            <a:br>
              <a:rPr lang="ru-RU" dirty="0" smtClean="0"/>
            </a:br>
            <a:r>
              <a:rPr lang="ru-RU" dirty="0" smtClean="0"/>
              <a:t>----------------------------------- </a:t>
            </a:r>
            <a:br>
              <a:rPr lang="ru-RU" dirty="0" smtClean="0"/>
            </a:br>
            <a:r>
              <a:rPr lang="ru-RU" dirty="0"/>
              <a:t> </a:t>
            </a:r>
            <a:r>
              <a:rPr lang="ru-RU" dirty="0" smtClean="0"/>
              <a:t>1,2,6жылда сумма =?</a:t>
            </a:r>
            <a:br>
              <a:rPr lang="ru-RU" dirty="0" smtClean="0"/>
            </a:br>
            <a:r>
              <a:rPr lang="ru-RU" dirty="0" smtClean="0"/>
              <a:t>2000*0,12=240</a:t>
            </a:r>
            <a:br>
              <a:rPr lang="ru-RU" dirty="0" smtClean="0"/>
            </a:br>
            <a:r>
              <a:rPr lang="ru-RU" dirty="0" smtClean="0"/>
              <a:t>2000+240=2240 (1 </a:t>
            </a:r>
            <a:r>
              <a:rPr lang="ru-RU" dirty="0" err="1" smtClean="0"/>
              <a:t>жылда</a:t>
            </a:r>
            <a:r>
              <a:rPr lang="ru-RU" dirty="0" smtClean="0"/>
              <a:t> )</a:t>
            </a:r>
            <a:br>
              <a:rPr lang="ru-RU" dirty="0" smtClean="0"/>
            </a:br>
            <a:r>
              <a:rPr lang="ru-RU" dirty="0" smtClean="0"/>
              <a:t>2240*0,12=268,8</a:t>
            </a:r>
            <a:br>
              <a:rPr lang="ru-RU" dirty="0" smtClean="0"/>
            </a:br>
            <a:r>
              <a:rPr lang="ru-RU" dirty="0" smtClean="0"/>
              <a:t>2240+268,8=2508,8 ( 2 </a:t>
            </a:r>
            <a:r>
              <a:rPr lang="ru-RU" dirty="0" err="1" smtClean="0"/>
              <a:t>жылда</a:t>
            </a:r>
            <a:r>
              <a:rPr lang="ru-RU" dirty="0" smtClean="0"/>
              <a:t>)</a:t>
            </a:r>
            <a:br>
              <a:rPr lang="ru-RU" dirty="0" smtClean="0"/>
            </a:br>
            <a:endParaRPr lang="ru-RU" dirty="0">
              <a:solidFill>
                <a:srgbClr val="002060"/>
              </a:solidFill>
            </a:endParaRPr>
          </a:p>
        </p:txBody>
      </p:sp>
    </p:spTree>
    <p:extLst>
      <p:ext uri="{BB962C8B-B14F-4D97-AF65-F5344CB8AC3E}">
        <p14:creationId xmlns:p14="http://schemas.microsoft.com/office/powerpoint/2010/main" val="1120167995"/>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04" y="889686"/>
            <a:ext cx="11787809" cy="5173184"/>
          </a:xfrm>
        </p:spPr>
        <p:txBody>
          <a:bodyPr>
            <a:normAutofit/>
          </a:bodyPr>
          <a:lstStyle/>
          <a:p>
            <a:r>
              <a:rPr lang="ru-RU" dirty="0"/>
              <a:t>5</a:t>
            </a:r>
            <a:r>
              <a:rPr lang="ru-RU" dirty="0" smtClean="0"/>
              <a:t>-маселе </a:t>
            </a:r>
            <a:br>
              <a:rPr lang="ru-RU" dirty="0" smtClean="0"/>
            </a:br>
            <a:r>
              <a:rPr lang="ru-RU" dirty="0" smtClean="0"/>
              <a:t> Б=550 </a:t>
            </a:r>
            <a:r>
              <a:rPr lang="ru-RU" dirty="0" err="1" smtClean="0"/>
              <a:t>ок</a:t>
            </a:r>
            <a:r>
              <a:rPr lang="ru-RU" dirty="0" smtClean="0"/>
              <a:t/>
            </a:r>
            <a:br>
              <a:rPr lang="ru-RU" dirty="0" smtClean="0"/>
            </a:br>
            <a:r>
              <a:rPr lang="ru-RU" dirty="0" smtClean="0"/>
              <a:t>88% </a:t>
            </a:r>
            <a:r>
              <a:rPr lang="ru-RU" dirty="0" err="1" smtClean="0"/>
              <a:t>катышты</a:t>
            </a:r>
            <a:r>
              <a:rPr lang="ru-RU" dirty="0" smtClean="0"/>
              <a:t/>
            </a:r>
            <a:br>
              <a:rPr lang="ru-RU" dirty="0" smtClean="0"/>
            </a:br>
            <a:r>
              <a:rPr lang="ru-RU" dirty="0" smtClean="0"/>
              <a:t>75% макул</a:t>
            </a:r>
            <a:br>
              <a:rPr lang="ru-RU" dirty="0" smtClean="0"/>
            </a:br>
            <a:r>
              <a:rPr lang="ru-RU" dirty="0" smtClean="0"/>
              <a:t>-------------------------------- </a:t>
            </a:r>
            <a:br>
              <a:rPr lang="ru-RU" dirty="0" smtClean="0"/>
            </a:br>
            <a:r>
              <a:rPr lang="ru-RU" dirty="0"/>
              <a:t> </a:t>
            </a:r>
            <a:r>
              <a:rPr lang="ru-RU" dirty="0" smtClean="0"/>
              <a:t>макул %=?</a:t>
            </a:r>
            <a:br>
              <a:rPr lang="ru-RU" dirty="0" smtClean="0"/>
            </a:br>
            <a:r>
              <a:rPr lang="ru-RU" dirty="0" smtClean="0"/>
              <a:t>550*0,88=484 </a:t>
            </a:r>
            <a:r>
              <a:rPr lang="ru-RU" dirty="0" err="1" smtClean="0"/>
              <a:t>катышты</a:t>
            </a:r>
            <a:r>
              <a:rPr lang="ru-RU" dirty="0" smtClean="0"/>
              <a:t/>
            </a:r>
            <a:br>
              <a:rPr lang="ru-RU" dirty="0" smtClean="0"/>
            </a:br>
            <a:r>
              <a:rPr lang="ru-RU" dirty="0" smtClean="0"/>
              <a:t>484*0,75=363 макул</a:t>
            </a:r>
            <a:br>
              <a:rPr lang="ru-RU" dirty="0" smtClean="0"/>
            </a:br>
            <a:r>
              <a:rPr lang="ru-RU" dirty="0" smtClean="0"/>
              <a:t>х=(363*100) : 550=66</a:t>
            </a:r>
            <a:br>
              <a:rPr lang="ru-RU" dirty="0" smtClean="0"/>
            </a:br>
            <a:r>
              <a:rPr lang="ru-RU" dirty="0" err="1" smtClean="0"/>
              <a:t>Жообу</a:t>
            </a:r>
            <a:r>
              <a:rPr lang="ru-RU" dirty="0" smtClean="0"/>
              <a:t> 66% макул</a:t>
            </a:r>
            <a:endParaRPr lang="ru-RU" dirty="0">
              <a:solidFill>
                <a:srgbClr val="002060"/>
              </a:solidFill>
            </a:endParaRPr>
          </a:p>
        </p:txBody>
      </p:sp>
    </p:spTree>
    <p:extLst>
      <p:ext uri="{BB962C8B-B14F-4D97-AF65-F5344CB8AC3E}">
        <p14:creationId xmlns:p14="http://schemas.microsoft.com/office/powerpoint/2010/main" val="1506453479"/>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04372" y="1002082"/>
            <a:ext cx="8467595" cy="1415441"/>
          </a:xfrm>
        </p:spPr>
        <p:txBody>
          <a:bodyPr>
            <a:normAutofit fontScale="90000"/>
          </a:bodyPr>
          <a:lstStyle/>
          <a:p>
            <a:pPr marL="571500" indent="-571500" algn="l">
              <a:buFont typeface="Arial" panose="020B0604020202020204" pitchFamily="34" charset="0"/>
              <a:buChar char="•"/>
            </a:pPr>
            <a:r>
              <a:rPr lang="ky-KG" sz="3600" dirty="0" smtClean="0"/>
              <a:t/>
            </a:r>
            <a:br>
              <a:rPr lang="ky-KG" sz="3600" dirty="0" smtClean="0"/>
            </a:br>
            <a:r>
              <a:rPr lang="ky-KG" sz="3600" dirty="0"/>
              <a:t/>
            </a:r>
            <a:br>
              <a:rPr lang="ky-KG" sz="3600" dirty="0"/>
            </a:br>
            <a:r>
              <a:rPr lang="ky-KG" sz="3600" dirty="0" smtClean="0"/>
              <a:t/>
            </a:r>
            <a:br>
              <a:rPr lang="ky-KG" sz="3600" dirty="0" smtClean="0"/>
            </a:br>
            <a:r>
              <a:rPr lang="ky-KG" sz="3600" dirty="0"/>
              <a:t/>
            </a:r>
            <a:br>
              <a:rPr lang="ky-KG" sz="3600" dirty="0"/>
            </a:br>
            <a:r>
              <a:rPr lang="ky-KG" sz="3600" dirty="0" smtClean="0"/>
              <a:t>1.</a:t>
            </a:r>
            <a:r>
              <a:rPr lang="ky-KG" sz="3600" dirty="0" smtClean="0">
                <a:solidFill>
                  <a:srgbClr val="00B0F0"/>
                </a:solidFill>
              </a:rPr>
              <a:t>Проценттин мааниси, ар турдуу чойролордо колдонулушужонундо маселелерди чыгаруу аркылуубилимдерин бекемдешет</a:t>
            </a:r>
            <a:r>
              <a:rPr lang="ky-KG" sz="3600" dirty="0" smtClean="0"/>
              <a:t>.</a:t>
            </a:r>
            <a:br>
              <a:rPr lang="ky-KG" sz="3600" dirty="0" smtClean="0"/>
            </a:br>
            <a:r>
              <a:rPr lang="ky-KG" sz="3600" dirty="0" smtClean="0"/>
              <a:t/>
            </a:r>
            <a:br>
              <a:rPr lang="ky-KG" sz="3600" dirty="0" smtClean="0"/>
            </a:br>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sp>
        <p:nvSpPr>
          <p:cNvPr id="5" name="Заголовок 3"/>
          <p:cNvSpPr txBox="1">
            <a:spLocks/>
          </p:cNvSpPr>
          <p:nvPr/>
        </p:nvSpPr>
        <p:spPr>
          <a:xfrm>
            <a:off x="2642992" y="152399"/>
            <a:ext cx="7928976" cy="613777"/>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4800" kern="1200">
                <a:solidFill>
                  <a:schemeClr val="tx1"/>
                </a:solidFill>
                <a:latin typeface="Comic Sans MS" panose="030F0702030302020204" pitchFamily="66" charset="0"/>
                <a:ea typeface="+mj-ea"/>
                <a:cs typeface="+mj-cs"/>
              </a:defRPr>
            </a:lvl1pPr>
          </a:lstStyle>
          <a:p>
            <a:r>
              <a:rPr lang="ky-KG" dirty="0" smtClean="0">
                <a:solidFill>
                  <a:srgbClr val="FF0000"/>
                </a:solidFill>
              </a:rPr>
              <a:t>МАКСАТЫ:                          </a:t>
            </a:r>
            <a:endParaRPr lang="en-US" sz="2400" dirty="0">
              <a:solidFill>
                <a:srgbClr val="FF0000"/>
              </a:solidFill>
              <a:effectLst>
                <a:outerShdw blurRad="38100" dist="38100" dir="2700000" algn="tl">
                  <a:srgbClr val="000000">
                    <a:alpha val="43137"/>
                  </a:srgbClr>
                </a:outerShdw>
              </a:effectLst>
            </a:endParaRPr>
          </a:p>
        </p:txBody>
      </p:sp>
      <p:sp>
        <p:nvSpPr>
          <p:cNvPr id="7" name="Заголовок 3"/>
          <p:cNvSpPr txBox="1">
            <a:spLocks/>
          </p:cNvSpPr>
          <p:nvPr/>
        </p:nvSpPr>
        <p:spPr>
          <a:xfrm>
            <a:off x="1665962" y="2815223"/>
            <a:ext cx="7928976" cy="61377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Comic Sans MS" panose="030F0702030302020204" pitchFamily="66" charset="0"/>
                <a:ea typeface="+mj-ea"/>
                <a:cs typeface="+mj-cs"/>
              </a:defRPr>
            </a:lvl1pPr>
          </a:lstStyle>
          <a:p>
            <a:r>
              <a:rPr lang="ky-KG" sz="2800" dirty="0" smtClean="0"/>
              <a:t/>
            </a:r>
            <a:br>
              <a:rPr lang="ky-KG" sz="2800" dirty="0" smtClean="0"/>
            </a:br>
            <a:r>
              <a:rPr lang="ky-KG" sz="2800" dirty="0" smtClean="0"/>
              <a:t>2.</a:t>
            </a:r>
            <a:r>
              <a:rPr lang="ky-KG" sz="2800" b="1" dirty="0" smtClean="0">
                <a:solidFill>
                  <a:srgbClr val="7030A0"/>
                </a:solidFill>
              </a:rPr>
              <a:t>Проценттик эсептоолор турмушта кенири колдонула тургандыгына  ынанышат.</a:t>
            </a:r>
            <a:br>
              <a:rPr lang="ky-KG" sz="2800" b="1" dirty="0" smtClean="0">
                <a:solidFill>
                  <a:srgbClr val="7030A0"/>
                </a:solidFill>
              </a:rPr>
            </a:br>
            <a:r>
              <a:rPr lang="ky-KG" sz="2800" b="1" dirty="0" smtClean="0">
                <a:solidFill>
                  <a:srgbClr val="7030A0"/>
                </a:solidFill>
              </a:rPr>
              <a:t>                          </a:t>
            </a:r>
            <a:endParaRPr lang="en-US" sz="11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360982"/>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04" y="298174"/>
            <a:ext cx="11787809" cy="6559826"/>
          </a:xfrm>
          <a:solidFill>
            <a:schemeClr val="bg1"/>
          </a:solidFill>
        </p:spPr>
        <p:txBody>
          <a:bodyPr>
            <a:noAutofit/>
          </a:bodyPr>
          <a:lstStyle/>
          <a:p>
            <a:r>
              <a:rPr lang="ru-RU" sz="3000" b="1" i="1" dirty="0" smtClean="0">
                <a:solidFill>
                  <a:srgbClr val="FF0000"/>
                </a:solidFill>
                <a:latin typeface="Times New Roman" panose="02020603050405020304" pitchFamily="18" charset="0"/>
                <a:cs typeface="Times New Roman" panose="02020603050405020304" pitchFamily="18" charset="0"/>
              </a:rPr>
              <a:t>1. </a:t>
            </a:r>
            <a:r>
              <a:rPr lang="ru-RU" sz="3000" b="1" i="1" dirty="0" err="1" smtClean="0">
                <a:solidFill>
                  <a:srgbClr val="FF0000"/>
                </a:solidFill>
                <a:latin typeface="Times New Roman" panose="02020603050405020304" pitchFamily="18" charset="0"/>
                <a:cs typeface="Times New Roman" panose="02020603050405020304" pitchFamily="18" charset="0"/>
              </a:rPr>
              <a:t>Эмне</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учун</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сезондук</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товарды</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арзандатып</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сатышат</a:t>
            </a:r>
            <a:r>
              <a:rPr lang="ru-RU" sz="3000" b="1" i="1" dirty="0" smtClean="0">
                <a:solidFill>
                  <a:srgbClr val="FF0000"/>
                </a:solidFill>
                <a:latin typeface="Times New Roman" panose="02020603050405020304" pitchFamily="18" charset="0"/>
                <a:cs typeface="Times New Roman" panose="02020603050405020304" pitchFamily="18" charset="0"/>
              </a:rPr>
              <a:t>?</a:t>
            </a:r>
            <a:br>
              <a:rPr lang="ru-RU" sz="3000" b="1" i="1" dirty="0" smtClean="0">
                <a:solidFill>
                  <a:srgbClr val="FF0000"/>
                </a:solidFill>
                <a:latin typeface="Times New Roman" panose="02020603050405020304" pitchFamily="18" charset="0"/>
                <a:cs typeface="Times New Roman" panose="02020603050405020304" pitchFamily="18" charset="0"/>
              </a:rPr>
            </a:br>
            <a:r>
              <a:rPr lang="ru-RU" sz="3000" b="1" i="1" dirty="0" smtClean="0">
                <a:solidFill>
                  <a:srgbClr val="FF0000"/>
                </a:solidFill>
                <a:latin typeface="Times New Roman" panose="02020603050405020304" pitchFamily="18" charset="0"/>
                <a:cs typeface="Times New Roman" panose="02020603050405020304" pitchFamily="18" charset="0"/>
              </a:rPr>
              <a:t>2. </a:t>
            </a:r>
            <a:r>
              <a:rPr lang="ru-RU" sz="3000" b="1" i="1" dirty="0" err="1" smtClean="0">
                <a:solidFill>
                  <a:srgbClr val="FF0000"/>
                </a:solidFill>
                <a:latin typeface="Times New Roman" panose="02020603050405020304" pitchFamily="18" charset="0"/>
                <a:cs typeface="Times New Roman" panose="02020603050405020304" pitchFamily="18" charset="0"/>
              </a:rPr>
              <a:t>Сезондук</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арзандатып</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сатууда</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силердин</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уй-було</a:t>
            </a:r>
            <a:r>
              <a:rPr lang="ru-RU" sz="3000" b="1" i="1" dirty="0" smtClean="0">
                <a:solidFill>
                  <a:srgbClr val="FF0000"/>
                </a:solidFill>
                <a:latin typeface="Times New Roman" panose="02020603050405020304" pitchFamily="18" charset="0"/>
                <a:cs typeface="Times New Roman" panose="02020603050405020304" pitchFamily="18" charset="0"/>
              </a:rPr>
              <a:t> товар </a:t>
            </a:r>
            <a:r>
              <a:rPr lang="ru-RU" sz="3000" b="1" i="1" dirty="0" err="1" smtClean="0">
                <a:solidFill>
                  <a:srgbClr val="FF0000"/>
                </a:solidFill>
                <a:latin typeface="Times New Roman" panose="02020603050405020304" pitchFamily="18" charset="0"/>
                <a:cs typeface="Times New Roman" panose="02020603050405020304" pitchFamily="18" charset="0"/>
              </a:rPr>
              <a:t>сатып</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алган</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учурлар</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smtClean="0">
                <a:solidFill>
                  <a:srgbClr val="FF0000"/>
                </a:solidFill>
                <a:latin typeface="Times New Roman" panose="02020603050405020304" pitchFamily="18" charset="0"/>
                <a:cs typeface="Times New Roman" panose="02020603050405020304" pitchFamily="18" charset="0"/>
              </a:rPr>
              <a:t>болду</a:t>
            </a:r>
            <a:r>
              <a:rPr lang="ru-RU" sz="3000" b="1" i="1" dirty="0" smtClean="0">
                <a:solidFill>
                  <a:srgbClr val="FF0000"/>
                </a:solidFill>
                <a:latin typeface="Times New Roman" panose="02020603050405020304" pitchFamily="18" charset="0"/>
                <a:cs typeface="Times New Roman" panose="02020603050405020304" pitchFamily="18" charset="0"/>
              </a:rPr>
              <a:t> беле?</a:t>
            </a:r>
            <a:br>
              <a:rPr lang="ru-RU" sz="3000" b="1" i="1" dirty="0" smtClean="0">
                <a:solidFill>
                  <a:srgbClr val="FF0000"/>
                </a:solidFill>
                <a:latin typeface="Times New Roman" panose="02020603050405020304" pitchFamily="18" charset="0"/>
                <a:cs typeface="Times New Roman" panose="02020603050405020304" pitchFamily="18" charset="0"/>
              </a:rPr>
            </a:br>
            <a:r>
              <a:rPr lang="ru-RU" sz="3000" b="1" i="1" dirty="0" smtClean="0">
                <a:solidFill>
                  <a:srgbClr val="002060"/>
                </a:solidFill>
                <a:latin typeface="Times New Roman" panose="02020603050405020304" pitchFamily="18" charset="0"/>
                <a:cs typeface="Times New Roman" panose="02020603050405020304" pitchFamily="18" charset="0"/>
              </a:rPr>
              <a:t>1. </a:t>
            </a:r>
            <a:r>
              <a:rPr lang="ru-RU" sz="3000" b="1" i="1" dirty="0" err="1" smtClean="0">
                <a:solidFill>
                  <a:srgbClr val="002060"/>
                </a:solidFill>
                <a:latin typeface="Times New Roman" panose="02020603050405020304" pitchFamily="18" charset="0"/>
                <a:cs typeface="Times New Roman" panose="02020603050405020304" pitchFamily="18" charset="0"/>
              </a:rPr>
              <a:t>Силердин</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уй</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було</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электр</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энергиясы</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учун</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айына</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орточо</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эсеп</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менен</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канча</a:t>
            </a:r>
            <a:r>
              <a:rPr lang="ru-RU" sz="3000" b="1" i="1" dirty="0" smtClean="0">
                <a:solidFill>
                  <a:srgbClr val="002060"/>
                </a:solidFill>
                <a:latin typeface="Times New Roman" panose="02020603050405020304" pitchFamily="18" charset="0"/>
                <a:cs typeface="Times New Roman" panose="02020603050405020304" pitchFamily="18" charset="0"/>
              </a:rPr>
              <a:t> сом </a:t>
            </a:r>
            <a:r>
              <a:rPr lang="ru-RU" sz="3000" b="1" i="1" dirty="0" err="1" smtClean="0">
                <a:solidFill>
                  <a:srgbClr val="002060"/>
                </a:solidFill>
                <a:latin typeface="Times New Roman" panose="02020603050405020304" pitchFamily="18" charset="0"/>
                <a:cs typeface="Times New Roman" panose="02020603050405020304" pitchFamily="18" charset="0"/>
              </a:rPr>
              <a:t>толойт</a:t>
            </a:r>
            <a:r>
              <a:rPr lang="ru-RU" sz="3000" b="1" i="1" dirty="0" smtClean="0">
                <a:solidFill>
                  <a:srgbClr val="002060"/>
                </a:solidFill>
                <a:latin typeface="Times New Roman" panose="02020603050405020304" pitchFamily="18" charset="0"/>
                <a:cs typeface="Times New Roman" panose="02020603050405020304" pitchFamily="18" charset="0"/>
              </a:rPr>
              <a:t>?</a:t>
            </a:r>
            <a:br>
              <a:rPr lang="ru-RU" sz="3000" b="1" i="1" dirty="0" smtClean="0">
                <a:solidFill>
                  <a:srgbClr val="002060"/>
                </a:solidFill>
                <a:latin typeface="Times New Roman" panose="02020603050405020304" pitchFamily="18" charset="0"/>
                <a:cs typeface="Times New Roman" panose="02020603050405020304" pitchFamily="18" charset="0"/>
              </a:rPr>
            </a:br>
            <a:r>
              <a:rPr lang="ru-RU" sz="3000" b="1" i="1" dirty="0" smtClean="0">
                <a:solidFill>
                  <a:srgbClr val="002060"/>
                </a:solidFill>
                <a:latin typeface="Times New Roman" panose="02020603050405020304" pitchFamily="18" charset="0"/>
                <a:cs typeface="Times New Roman" panose="02020603050405020304" pitchFamily="18" charset="0"/>
              </a:rPr>
              <a:t>2. </a:t>
            </a:r>
            <a:r>
              <a:rPr lang="ru-RU" sz="3000" b="1" i="1" dirty="0" err="1" smtClean="0">
                <a:solidFill>
                  <a:srgbClr val="002060"/>
                </a:solidFill>
                <a:latin typeface="Times New Roman" panose="02020603050405020304" pitchFamily="18" charset="0"/>
                <a:cs typeface="Times New Roman" panose="02020603050405020304" pitchFamily="18" charset="0"/>
              </a:rPr>
              <a:t>Кыргызстанда</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электр</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энергиясынын</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баасы</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кандай</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озгорот</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деп</a:t>
            </a:r>
            <a:r>
              <a:rPr lang="ru-RU" sz="3000" b="1" i="1" dirty="0" smtClean="0">
                <a:solidFill>
                  <a:srgbClr val="002060"/>
                </a:solidFill>
                <a:latin typeface="Times New Roman" panose="02020603050405020304" pitchFamily="18" charset="0"/>
                <a:cs typeface="Times New Roman" panose="02020603050405020304" pitchFamily="18" charset="0"/>
              </a:rPr>
              <a:t> </a:t>
            </a:r>
            <a:r>
              <a:rPr lang="ru-RU" sz="3000" b="1" i="1" dirty="0" err="1" smtClean="0">
                <a:solidFill>
                  <a:srgbClr val="002060"/>
                </a:solidFill>
                <a:latin typeface="Times New Roman" panose="02020603050405020304" pitchFamily="18" charset="0"/>
                <a:cs typeface="Times New Roman" panose="02020603050405020304" pitchFamily="18" charset="0"/>
              </a:rPr>
              <a:t>ойлойсун</a:t>
            </a:r>
            <a:r>
              <a:rPr lang="ru-RU" sz="3000" b="1" i="1" dirty="0" smtClean="0">
                <a:solidFill>
                  <a:srgbClr val="002060"/>
                </a:solidFill>
                <a:latin typeface="Times New Roman" panose="02020603050405020304" pitchFamily="18" charset="0"/>
                <a:cs typeface="Times New Roman" panose="02020603050405020304" pitchFamily="18" charset="0"/>
              </a:rPr>
              <a:t>?</a:t>
            </a:r>
            <a:br>
              <a:rPr lang="ru-RU" sz="3000" b="1" i="1" dirty="0" smtClean="0">
                <a:solidFill>
                  <a:srgbClr val="002060"/>
                </a:solidFill>
                <a:latin typeface="Times New Roman" panose="02020603050405020304" pitchFamily="18" charset="0"/>
                <a:cs typeface="Times New Roman" panose="02020603050405020304" pitchFamily="18" charset="0"/>
              </a:rPr>
            </a:br>
            <a:r>
              <a:rPr lang="ru-RU" sz="3000" b="1" i="1" dirty="0" smtClean="0">
                <a:solidFill>
                  <a:srgbClr val="00B050"/>
                </a:solidFill>
                <a:latin typeface="Times New Roman" panose="02020603050405020304" pitchFamily="18" charset="0"/>
                <a:cs typeface="Times New Roman" panose="02020603050405020304" pitchFamily="18" charset="0"/>
              </a:rPr>
              <a:t>1.Айып </a:t>
            </a:r>
            <a:r>
              <a:rPr lang="ru-RU" sz="3000" b="1" i="1" dirty="0" err="1" smtClean="0">
                <a:solidFill>
                  <a:srgbClr val="00B050"/>
                </a:solidFill>
                <a:latin typeface="Times New Roman" panose="02020603050405020304" pitchFamily="18" charset="0"/>
                <a:cs typeface="Times New Roman" panose="02020603050405020304" pitchFamily="18" charset="0"/>
              </a:rPr>
              <a:t>толоонун</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киргизилишине</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пикиринер</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кандай</a:t>
            </a:r>
            <a:r>
              <a:rPr lang="ru-RU" sz="3000" b="1" i="1" dirty="0" smtClean="0">
                <a:solidFill>
                  <a:srgbClr val="00B050"/>
                </a:solidFill>
                <a:latin typeface="Times New Roman" panose="02020603050405020304" pitchFamily="18" charset="0"/>
                <a:cs typeface="Times New Roman" panose="02020603050405020304" pitchFamily="18" charset="0"/>
              </a:rPr>
              <a:t>?</a:t>
            </a:r>
            <a:br>
              <a:rPr lang="ru-RU" sz="3000" b="1" i="1" dirty="0" smtClean="0">
                <a:solidFill>
                  <a:srgbClr val="00B050"/>
                </a:solidFill>
                <a:latin typeface="Times New Roman" panose="02020603050405020304" pitchFamily="18" charset="0"/>
                <a:cs typeface="Times New Roman" panose="02020603050405020304" pitchFamily="18" charset="0"/>
              </a:rPr>
            </a:br>
            <a:r>
              <a:rPr lang="ru-RU" sz="3000" b="1" i="1" dirty="0" smtClean="0">
                <a:solidFill>
                  <a:srgbClr val="00B050"/>
                </a:solidFill>
                <a:latin typeface="Times New Roman" panose="02020603050405020304" pitchFamily="18" charset="0"/>
                <a:cs typeface="Times New Roman" panose="02020603050405020304" pitchFamily="18" charset="0"/>
              </a:rPr>
              <a:t>2. </a:t>
            </a:r>
            <a:r>
              <a:rPr lang="ru-RU" sz="3000" b="1" i="1" dirty="0" err="1" smtClean="0">
                <a:solidFill>
                  <a:srgbClr val="00B050"/>
                </a:solidFill>
                <a:latin typeface="Times New Roman" panose="02020603050405020304" pitchFamily="18" charset="0"/>
                <a:cs typeface="Times New Roman" panose="02020603050405020304" pitchFamily="18" charset="0"/>
              </a:rPr>
              <a:t>ушундай</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айып</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тологон</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кандай</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мисалдарды</a:t>
            </a:r>
            <a:r>
              <a:rPr lang="ru-RU" sz="3000" b="1" i="1" dirty="0" smtClean="0">
                <a:solidFill>
                  <a:srgbClr val="00B050"/>
                </a:solidFill>
                <a:latin typeface="Times New Roman" panose="02020603050405020304" pitchFamily="18" charset="0"/>
                <a:cs typeface="Times New Roman" panose="02020603050405020304" pitchFamily="18" charset="0"/>
              </a:rPr>
              <a:t> </a:t>
            </a:r>
            <a:r>
              <a:rPr lang="ru-RU" sz="3000" b="1" i="1" dirty="0" err="1" smtClean="0">
                <a:solidFill>
                  <a:srgbClr val="00B050"/>
                </a:solidFill>
                <a:latin typeface="Times New Roman" panose="02020603050405020304" pitchFamily="18" charset="0"/>
                <a:cs typeface="Times New Roman" panose="02020603050405020304" pitchFamily="18" charset="0"/>
              </a:rPr>
              <a:t>билесинер</a:t>
            </a:r>
            <a:r>
              <a:rPr lang="ru-RU" sz="3000" b="1" i="1" dirty="0" smtClean="0">
                <a:solidFill>
                  <a:srgbClr val="00B050"/>
                </a:solidFill>
                <a:latin typeface="Times New Roman" panose="02020603050405020304" pitchFamily="18" charset="0"/>
                <a:cs typeface="Times New Roman" panose="02020603050405020304" pitchFamily="18" charset="0"/>
              </a:rPr>
              <a:t>?</a:t>
            </a:r>
            <a:br>
              <a:rPr lang="ru-RU" sz="3000" b="1" i="1" dirty="0" smtClean="0">
                <a:solidFill>
                  <a:srgbClr val="00B050"/>
                </a:solidFill>
                <a:latin typeface="Times New Roman" panose="02020603050405020304" pitchFamily="18" charset="0"/>
                <a:cs typeface="Times New Roman" panose="02020603050405020304" pitchFamily="18" charset="0"/>
              </a:rPr>
            </a:br>
            <a:r>
              <a:rPr lang="ru-RU" sz="3000" b="1" i="1" dirty="0" smtClean="0">
                <a:solidFill>
                  <a:srgbClr val="0070C0"/>
                </a:solidFill>
                <a:latin typeface="Times New Roman" panose="02020603050405020304" pitchFamily="18" charset="0"/>
                <a:cs typeface="Times New Roman" panose="02020603050405020304" pitchFamily="18" charset="0"/>
              </a:rPr>
              <a:t>1.Адамдар </a:t>
            </a:r>
            <a:r>
              <a:rPr lang="ru-RU" sz="3000" b="1" i="1" dirty="0" err="1" smtClean="0">
                <a:solidFill>
                  <a:srgbClr val="0070C0"/>
                </a:solidFill>
                <a:latin typeface="Times New Roman" panose="02020603050405020304" pitchFamily="18" charset="0"/>
                <a:cs typeface="Times New Roman" panose="02020603050405020304" pitchFamily="18" charset="0"/>
              </a:rPr>
              <a:t>банкка</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эмне</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учун</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акча</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салышат</a:t>
            </a:r>
            <a:r>
              <a:rPr lang="ru-RU" sz="3000" b="1" i="1" dirty="0" smtClean="0">
                <a:solidFill>
                  <a:srgbClr val="0070C0"/>
                </a:solidFill>
                <a:latin typeface="Times New Roman" panose="02020603050405020304" pitchFamily="18" charset="0"/>
                <a:cs typeface="Times New Roman" panose="02020603050405020304" pitchFamily="18" charset="0"/>
              </a:rPr>
              <a:t>?</a:t>
            </a:r>
            <a:br>
              <a:rPr lang="ru-RU" sz="3000" b="1" i="1" dirty="0" smtClean="0">
                <a:solidFill>
                  <a:srgbClr val="0070C0"/>
                </a:solidFill>
                <a:latin typeface="Times New Roman" panose="02020603050405020304" pitchFamily="18" charset="0"/>
                <a:cs typeface="Times New Roman" panose="02020603050405020304" pitchFamily="18" charset="0"/>
              </a:rPr>
            </a:br>
            <a:r>
              <a:rPr lang="ru-RU" sz="3000" b="1" i="1" dirty="0" smtClean="0">
                <a:solidFill>
                  <a:srgbClr val="0070C0"/>
                </a:solidFill>
                <a:latin typeface="Times New Roman" panose="02020603050405020304" pitchFamily="18" charset="0"/>
                <a:cs typeface="Times New Roman" panose="02020603050405020304" pitchFamily="18" charset="0"/>
              </a:rPr>
              <a:t>2. </a:t>
            </a:r>
            <a:r>
              <a:rPr lang="ru-RU" sz="3000" b="1" i="1" dirty="0" err="1" smtClean="0">
                <a:solidFill>
                  <a:srgbClr val="0070C0"/>
                </a:solidFill>
                <a:latin typeface="Times New Roman" panose="02020603050405020304" pitchFamily="18" charset="0"/>
                <a:cs typeface="Times New Roman" panose="02020603050405020304" pitchFamily="18" charset="0"/>
              </a:rPr>
              <a:t>Акчаны</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банкка</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салган</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жакшыбы</a:t>
            </a:r>
            <a:r>
              <a:rPr lang="ru-RU" sz="3000" b="1" i="1" dirty="0" smtClean="0">
                <a:solidFill>
                  <a:srgbClr val="0070C0"/>
                </a:solidFill>
                <a:latin typeface="Times New Roman" panose="02020603050405020304" pitchFamily="18" charset="0"/>
                <a:cs typeface="Times New Roman" panose="02020603050405020304" pitchFamily="18" charset="0"/>
              </a:rPr>
              <a:t> же </a:t>
            </a:r>
            <a:r>
              <a:rPr lang="ru-RU" sz="3000" b="1" i="1" dirty="0" err="1" smtClean="0">
                <a:solidFill>
                  <a:srgbClr val="0070C0"/>
                </a:solidFill>
                <a:latin typeface="Times New Roman" panose="02020603050405020304" pitchFamily="18" charset="0"/>
                <a:cs typeface="Times New Roman" panose="02020603050405020304" pitchFamily="18" charset="0"/>
              </a:rPr>
              <a:t>иштеткен</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жакшыбы</a:t>
            </a:r>
            <a:r>
              <a:rPr lang="ru-RU" sz="3000" b="1" i="1" dirty="0" smtClean="0">
                <a:solidFill>
                  <a:srgbClr val="0070C0"/>
                </a:solidFill>
                <a:latin typeface="Times New Roman" panose="02020603050405020304" pitchFamily="18" charset="0"/>
                <a:cs typeface="Times New Roman" panose="02020603050405020304" pitchFamily="18" charset="0"/>
              </a:rPr>
              <a:t>? М: </a:t>
            </a:r>
            <a:r>
              <a:rPr lang="ru-RU" sz="3000" b="1" i="1" dirty="0" err="1" smtClean="0">
                <a:solidFill>
                  <a:srgbClr val="0070C0"/>
                </a:solidFill>
                <a:latin typeface="Times New Roman" panose="02020603050405020304" pitchFamily="18" charset="0"/>
                <a:cs typeface="Times New Roman" panose="02020603050405020304" pitchFamily="18" charset="0"/>
              </a:rPr>
              <a:t>дун</a:t>
            </a:r>
            <a:r>
              <a:rPr lang="ru-RU" sz="3000" b="1" i="1" dirty="0" smtClean="0">
                <a:solidFill>
                  <a:srgbClr val="0070C0"/>
                </a:solidFill>
                <a:latin typeface="Times New Roman" panose="02020603050405020304" pitchFamily="18" charset="0"/>
                <a:cs typeface="Times New Roman" panose="02020603050405020304" pitchFamily="18" charset="0"/>
              </a:rPr>
              <a:t> товар </a:t>
            </a:r>
            <a:r>
              <a:rPr lang="ru-RU" sz="3000" b="1" i="1" dirty="0" err="1" smtClean="0">
                <a:solidFill>
                  <a:srgbClr val="0070C0"/>
                </a:solidFill>
                <a:latin typeface="Times New Roman" panose="02020603050405020304" pitchFamily="18" charset="0"/>
                <a:cs typeface="Times New Roman" panose="02020603050405020304" pitchFamily="18" charset="0"/>
              </a:rPr>
              <a:t>сатып</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алып</a:t>
            </a:r>
            <a:r>
              <a:rPr lang="ru-RU" sz="3000" b="1" i="1" dirty="0" smtClean="0">
                <a:solidFill>
                  <a:srgbClr val="0070C0"/>
                </a:solidFill>
                <a:latin typeface="Times New Roman" panose="02020603050405020304" pitchFamily="18" charset="0"/>
                <a:cs typeface="Times New Roman" panose="02020603050405020304" pitchFamily="18" charset="0"/>
              </a:rPr>
              <a:t> кайра </a:t>
            </a:r>
            <a:r>
              <a:rPr lang="ru-RU" sz="3000" b="1" i="1" dirty="0" err="1" smtClean="0">
                <a:solidFill>
                  <a:srgbClr val="0070C0"/>
                </a:solidFill>
                <a:latin typeface="Times New Roman" panose="02020603050405020304" pitchFamily="18" charset="0"/>
                <a:cs typeface="Times New Roman" panose="02020603050405020304" pitchFamily="18" charset="0"/>
              </a:rPr>
              <a:t>сатуу</a:t>
            </a:r>
            <a:r>
              <a:rPr lang="ru-RU" sz="3000" b="1" i="1" dirty="0" smtClean="0">
                <a:solidFill>
                  <a:srgbClr val="0070C0"/>
                </a:solidFill>
                <a:latin typeface="Times New Roman" panose="02020603050405020304" pitchFamily="18" charset="0"/>
                <a:cs typeface="Times New Roman" panose="02020603050405020304" pitchFamily="18" charset="0"/>
              </a:rPr>
              <a:t>, мал </a:t>
            </a:r>
            <a:r>
              <a:rPr lang="ru-RU" sz="3000" b="1" i="1" dirty="0" err="1" smtClean="0">
                <a:solidFill>
                  <a:srgbClr val="0070C0"/>
                </a:solidFill>
                <a:latin typeface="Times New Roman" panose="02020603050405020304" pitchFamily="18" charset="0"/>
                <a:cs typeface="Times New Roman" panose="02020603050405020304" pitchFamily="18" charset="0"/>
              </a:rPr>
              <a:t>алып</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аны</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кобойтуу</a:t>
            </a:r>
            <a:r>
              <a:rPr lang="ru-RU" sz="3000" b="1" i="1" dirty="0" smtClean="0">
                <a:solidFill>
                  <a:srgbClr val="0070C0"/>
                </a:solidFill>
                <a:latin typeface="Times New Roman" panose="02020603050405020304" pitchFamily="18" charset="0"/>
                <a:cs typeface="Times New Roman" panose="02020603050405020304" pitchFamily="18" charset="0"/>
              </a:rPr>
              <a:t>, </a:t>
            </a:r>
            <a:r>
              <a:rPr lang="ru-RU" sz="3000" b="1" i="1" dirty="0" err="1" smtClean="0">
                <a:solidFill>
                  <a:srgbClr val="0070C0"/>
                </a:solidFill>
                <a:latin typeface="Times New Roman" panose="02020603050405020304" pitchFamily="18" charset="0"/>
                <a:cs typeface="Times New Roman" panose="02020603050405020304" pitchFamily="18" charset="0"/>
              </a:rPr>
              <a:t>чакан</a:t>
            </a:r>
            <a:r>
              <a:rPr lang="ru-RU" sz="3000" b="1" i="1" dirty="0" smtClean="0">
                <a:solidFill>
                  <a:srgbClr val="0070C0"/>
                </a:solidFill>
                <a:latin typeface="Times New Roman" panose="02020603050405020304" pitchFamily="18" charset="0"/>
                <a:cs typeface="Times New Roman" panose="02020603050405020304" pitchFamily="18" charset="0"/>
              </a:rPr>
              <a:t> бизнес </a:t>
            </a:r>
            <a:r>
              <a:rPr lang="ru-RU" sz="3000" b="1" i="1" dirty="0" err="1" smtClean="0">
                <a:solidFill>
                  <a:srgbClr val="0070C0"/>
                </a:solidFill>
                <a:latin typeface="Times New Roman" panose="02020603050405020304" pitchFamily="18" charset="0"/>
                <a:cs typeface="Times New Roman" panose="02020603050405020304" pitchFamily="18" charset="0"/>
              </a:rPr>
              <a:t>жасоо</a:t>
            </a:r>
            <a:r>
              <a:rPr lang="ru-RU" sz="3000" b="1" i="1" dirty="0" smtClean="0">
                <a:solidFill>
                  <a:srgbClr val="0070C0"/>
                </a:solidFill>
                <a:latin typeface="Times New Roman" panose="02020603050405020304" pitchFamily="18" charset="0"/>
                <a:cs typeface="Times New Roman" panose="02020603050405020304" pitchFamily="18" charset="0"/>
              </a:rPr>
              <a:t/>
            </a:r>
            <a:br>
              <a:rPr lang="ru-RU" sz="3000" b="1" i="1" dirty="0" smtClean="0">
                <a:solidFill>
                  <a:srgbClr val="0070C0"/>
                </a:solidFill>
                <a:latin typeface="Times New Roman" panose="02020603050405020304" pitchFamily="18" charset="0"/>
                <a:cs typeface="Times New Roman" panose="02020603050405020304" pitchFamily="18" charset="0"/>
              </a:rPr>
            </a:br>
            <a:r>
              <a:rPr lang="ru-RU" sz="3000" b="1" i="1" dirty="0" smtClean="0">
                <a:solidFill>
                  <a:srgbClr val="7030A0"/>
                </a:solidFill>
                <a:latin typeface="Times New Roman" panose="02020603050405020304" pitchFamily="18" charset="0"/>
                <a:cs typeface="Times New Roman" panose="02020603050405020304" pitchFamily="18" charset="0"/>
              </a:rPr>
              <a:t>1. </a:t>
            </a:r>
            <a:r>
              <a:rPr lang="ru-RU" sz="3000" b="1" i="1" dirty="0" err="1" smtClean="0">
                <a:solidFill>
                  <a:srgbClr val="7030A0"/>
                </a:solidFill>
                <a:latin typeface="Times New Roman" panose="02020603050405020304" pitchFamily="18" charset="0"/>
                <a:cs typeface="Times New Roman" panose="02020603050405020304" pitchFamily="18" charset="0"/>
              </a:rPr>
              <a:t>Мектеп</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парламенти</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эмне</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максатта</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киргизилет</a:t>
            </a:r>
            <a:r>
              <a:rPr lang="ru-RU" sz="3000" b="1" i="1" dirty="0" smtClean="0">
                <a:solidFill>
                  <a:srgbClr val="7030A0"/>
                </a:solidFill>
                <a:latin typeface="Times New Roman" panose="02020603050405020304" pitchFamily="18" charset="0"/>
                <a:cs typeface="Times New Roman" panose="02020603050405020304" pitchFamily="18" charset="0"/>
              </a:rPr>
              <a:t>?</a:t>
            </a:r>
            <a:br>
              <a:rPr lang="ru-RU" sz="3000" b="1" i="1" dirty="0" smtClean="0">
                <a:solidFill>
                  <a:srgbClr val="7030A0"/>
                </a:solidFill>
                <a:latin typeface="Times New Roman" panose="02020603050405020304" pitchFamily="18" charset="0"/>
                <a:cs typeface="Times New Roman" panose="02020603050405020304" pitchFamily="18" charset="0"/>
              </a:rPr>
            </a:br>
            <a:r>
              <a:rPr lang="ru-RU" sz="3000" b="1" i="1" dirty="0" smtClean="0">
                <a:solidFill>
                  <a:srgbClr val="7030A0"/>
                </a:solidFill>
                <a:latin typeface="Times New Roman" panose="02020603050405020304" pitchFamily="18" charset="0"/>
                <a:cs typeface="Times New Roman" panose="02020603050405020304" pitchFamily="18" charset="0"/>
              </a:rPr>
              <a:t>2. </a:t>
            </a:r>
            <a:r>
              <a:rPr lang="ru-RU" sz="3000" b="1" i="1" dirty="0" err="1" smtClean="0">
                <a:solidFill>
                  <a:srgbClr val="7030A0"/>
                </a:solidFill>
                <a:latin typeface="Times New Roman" panose="02020603050405020304" pitchFamily="18" charset="0"/>
                <a:cs typeface="Times New Roman" panose="02020603050405020304" pitchFamily="18" charset="0"/>
              </a:rPr>
              <a:t>Референдумдардын</a:t>
            </a:r>
            <a:r>
              <a:rPr lang="ru-RU" sz="3000" b="1" i="1" dirty="0" smtClean="0">
                <a:solidFill>
                  <a:srgbClr val="7030A0"/>
                </a:solidFill>
                <a:latin typeface="Times New Roman" panose="02020603050405020304" pitchFamily="18" charset="0"/>
                <a:cs typeface="Times New Roman" panose="02020603050405020304" pitchFamily="18" charset="0"/>
              </a:rPr>
              <a:t> , </a:t>
            </a:r>
            <a:r>
              <a:rPr lang="ru-RU" sz="3000" b="1" i="1" dirty="0" err="1" smtClean="0">
                <a:solidFill>
                  <a:srgbClr val="7030A0"/>
                </a:solidFill>
                <a:latin typeface="Times New Roman" panose="02020603050405020304" pitchFamily="18" charset="0"/>
                <a:cs typeface="Times New Roman" panose="02020603050405020304" pitchFamily="18" charset="0"/>
              </a:rPr>
              <a:t>шайлоонун</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коомдун</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турмушунда</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кандай</a:t>
            </a:r>
            <a:r>
              <a:rPr lang="ru-RU" sz="3000" b="1" i="1" dirty="0" smtClean="0">
                <a:solidFill>
                  <a:srgbClr val="7030A0"/>
                </a:solidFill>
                <a:latin typeface="Times New Roman" panose="02020603050405020304" pitchFamily="18" charset="0"/>
                <a:cs typeface="Times New Roman" panose="02020603050405020304" pitchFamily="18" charset="0"/>
              </a:rPr>
              <a:t> </a:t>
            </a:r>
            <a:r>
              <a:rPr lang="ru-RU" sz="3000" b="1" i="1" dirty="0" err="1" smtClean="0">
                <a:solidFill>
                  <a:srgbClr val="7030A0"/>
                </a:solidFill>
                <a:latin typeface="Times New Roman" panose="02020603050405020304" pitchFamily="18" charset="0"/>
                <a:cs typeface="Times New Roman" panose="02020603050405020304" pitchFamily="18" charset="0"/>
              </a:rPr>
              <a:t>мааниси</a:t>
            </a:r>
            <a:r>
              <a:rPr lang="ru-RU" sz="3000" b="1" i="1" dirty="0" smtClean="0">
                <a:solidFill>
                  <a:srgbClr val="7030A0"/>
                </a:solidFill>
                <a:latin typeface="Times New Roman" panose="02020603050405020304" pitchFamily="18" charset="0"/>
                <a:cs typeface="Times New Roman" panose="02020603050405020304" pitchFamily="18" charset="0"/>
              </a:rPr>
              <a:t> бар?</a:t>
            </a:r>
            <a:endParaRPr lang="ru-RU" sz="30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032585"/>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403677" y="2730674"/>
            <a:ext cx="7384646" cy="325677"/>
          </a:xfrm>
        </p:spPr>
        <p:txBody>
          <a:bodyPr>
            <a:normAutofit fontScale="90000"/>
          </a:bodyPr>
          <a:lstStyle/>
          <a:p>
            <a:r>
              <a:rPr lang="ky-KG" dirty="0" smtClean="0"/>
              <a:t>Процедура:     </a:t>
            </a:r>
            <a:br>
              <a:rPr lang="ky-KG" dirty="0" smtClean="0"/>
            </a:br>
            <a:r>
              <a:rPr lang="ky-KG" dirty="0" smtClean="0"/>
              <a:t/>
            </a:r>
            <a:br>
              <a:rPr lang="ky-KG" dirty="0" smtClean="0"/>
            </a:br>
            <a:r>
              <a:rPr lang="ky-KG" dirty="0" smtClean="0"/>
              <a:t/>
            </a:r>
            <a:br>
              <a:rPr lang="ky-KG" dirty="0" smtClean="0"/>
            </a:br>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sp>
        <p:nvSpPr>
          <p:cNvPr id="3" name="Заголовок 3"/>
          <p:cNvSpPr txBox="1">
            <a:spLocks/>
          </p:cNvSpPr>
          <p:nvPr/>
        </p:nvSpPr>
        <p:spPr>
          <a:xfrm>
            <a:off x="2062066" y="2181615"/>
            <a:ext cx="8372671" cy="1488511"/>
          </a:xfrm>
          <a:prstGeom prst="rect">
            <a:avLst/>
          </a:prstGeom>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4800" kern="1200">
                <a:solidFill>
                  <a:schemeClr val="tx1"/>
                </a:solidFill>
                <a:latin typeface="Comic Sans MS" panose="030F0702030302020204" pitchFamily="66" charset="0"/>
                <a:ea typeface="+mj-ea"/>
                <a:cs typeface="+mj-cs"/>
              </a:defRPr>
            </a:lvl1pPr>
          </a:lstStyle>
          <a:p>
            <a:r>
              <a:rPr lang="ky-KG" dirty="0" smtClean="0"/>
              <a:t>Топко болуу</a:t>
            </a:r>
          </a:p>
          <a:p>
            <a:r>
              <a:rPr lang="ky-KG" dirty="0" smtClean="0"/>
              <a:t>Тест менен иштоо</a:t>
            </a:r>
          </a:p>
          <a:p>
            <a:r>
              <a:rPr lang="ky-KG" dirty="0" smtClean="0"/>
              <a:t>Ар бир топко маселе</a:t>
            </a:r>
          </a:p>
          <a:p>
            <a:r>
              <a:rPr lang="ky-KG" dirty="0" smtClean="0"/>
              <a:t>Ар бир топтон  маселенин чыгарылышын жактоо</a:t>
            </a:r>
          </a:p>
          <a:p>
            <a:endParaRPr lang="ky-KG" dirty="0" smtClean="0"/>
          </a:p>
          <a:p>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8675652"/>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403676" y="159026"/>
            <a:ext cx="8203363" cy="4552122"/>
          </a:xfrm>
        </p:spPr>
        <p:txBody>
          <a:bodyPr>
            <a:noAutofit/>
          </a:bodyPr>
          <a:lstStyle/>
          <a:p>
            <a:pPr algn="l"/>
            <a:r>
              <a:rPr lang="ru-RU" sz="4000" b="1" dirty="0" smtClean="0">
                <a:solidFill>
                  <a:srgbClr val="7030A0"/>
                </a:solidFill>
                <a:effectLst>
                  <a:outerShdw blurRad="38100" dist="38100" dir="2700000" algn="tl">
                    <a:srgbClr val="000000">
                      <a:alpha val="43137"/>
                    </a:srgbClr>
                  </a:outerShdw>
                </a:effectLst>
              </a:rPr>
              <a:t>1-топ   « </a:t>
            </a:r>
            <a:r>
              <a:rPr lang="ru-RU" sz="4000" b="1" dirty="0" err="1" smtClean="0">
                <a:solidFill>
                  <a:srgbClr val="7030A0"/>
                </a:solidFill>
                <a:effectLst>
                  <a:outerShdw blurRad="38100" dist="38100" dir="2700000" algn="tl">
                    <a:srgbClr val="000000">
                      <a:alpha val="43137"/>
                    </a:srgbClr>
                  </a:outerShdw>
                </a:effectLst>
              </a:rPr>
              <a:t>Арзандатып</a:t>
            </a:r>
            <a:r>
              <a:rPr lang="ru-RU" sz="4000" b="1" dirty="0" smtClean="0">
                <a:solidFill>
                  <a:srgbClr val="7030A0"/>
                </a:solidFill>
                <a:effectLst>
                  <a:outerShdw blurRad="38100" dist="38100" dir="2700000" algn="tl">
                    <a:srgbClr val="000000">
                      <a:alpha val="43137"/>
                    </a:srgbClr>
                  </a:outerShdw>
                </a:effectLst>
              </a:rPr>
              <a:t> </a:t>
            </a:r>
            <a:r>
              <a:rPr lang="ru-RU" sz="4000" b="1" dirty="0" err="1" smtClean="0">
                <a:solidFill>
                  <a:srgbClr val="7030A0"/>
                </a:solidFill>
                <a:effectLst>
                  <a:outerShdw blurRad="38100" dist="38100" dir="2700000" algn="tl">
                    <a:srgbClr val="000000">
                      <a:alpha val="43137"/>
                    </a:srgbClr>
                  </a:outerShdw>
                </a:effectLst>
              </a:rPr>
              <a:t>сатуу</a:t>
            </a:r>
            <a:r>
              <a:rPr lang="ru-RU" sz="4000" b="1" dirty="0" smtClean="0">
                <a:solidFill>
                  <a:srgbClr val="7030A0"/>
                </a:solidFill>
                <a:effectLst>
                  <a:outerShdw blurRad="38100" dist="38100" dir="2700000" algn="tl">
                    <a:srgbClr val="000000">
                      <a:alpha val="43137"/>
                    </a:srgbClr>
                  </a:outerShdw>
                </a:effectLst>
              </a:rPr>
              <a:t>»</a:t>
            </a:r>
            <a:br>
              <a:rPr lang="ru-RU" sz="4000" b="1" dirty="0" smtClean="0">
                <a:solidFill>
                  <a:srgbClr val="7030A0"/>
                </a:solidFill>
                <a:effectLst>
                  <a:outerShdw blurRad="38100" dist="38100" dir="2700000" algn="tl">
                    <a:srgbClr val="000000">
                      <a:alpha val="43137"/>
                    </a:srgbClr>
                  </a:outerShdw>
                </a:effectLst>
              </a:rPr>
            </a:br>
            <a:r>
              <a:rPr lang="ru-RU" sz="4000" b="1" dirty="0" smtClean="0">
                <a:solidFill>
                  <a:srgbClr val="7030A0"/>
                </a:solidFill>
                <a:effectLst>
                  <a:outerShdw blurRad="38100" dist="38100" dir="2700000" algn="tl">
                    <a:srgbClr val="000000">
                      <a:alpha val="43137"/>
                    </a:srgbClr>
                  </a:outerShdw>
                </a:effectLst>
              </a:rPr>
              <a:t>2-топ   « Тариф»</a:t>
            </a:r>
            <a:br>
              <a:rPr lang="ru-RU" sz="4000" b="1" dirty="0" smtClean="0">
                <a:solidFill>
                  <a:srgbClr val="7030A0"/>
                </a:solidFill>
                <a:effectLst>
                  <a:outerShdw blurRad="38100" dist="38100" dir="2700000" algn="tl">
                    <a:srgbClr val="000000">
                      <a:alpha val="43137"/>
                    </a:srgbClr>
                  </a:outerShdw>
                </a:effectLst>
              </a:rPr>
            </a:br>
            <a:r>
              <a:rPr lang="ru-RU" sz="4000" b="1" dirty="0" smtClean="0">
                <a:solidFill>
                  <a:srgbClr val="7030A0"/>
                </a:solidFill>
                <a:effectLst>
                  <a:outerShdw blurRad="38100" dist="38100" dir="2700000" algn="tl">
                    <a:srgbClr val="000000">
                      <a:alpha val="43137"/>
                    </a:srgbClr>
                  </a:outerShdw>
                </a:effectLst>
              </a:rPr>
              <a:t>3-топ   « </a:t>
            </a:r>
            <a:r>
              <a:rPr lang="ru-RU" sz="4000" b="1" dirty="0" err="1" smtClean="0">
                <a:solidFill>
                  <a:srgbClr val="7030A0"/>
                </a:solidFill>
                <a:effectLst>
                  <a:outerShdw blurRad="38100" dist="38100" dir="2700000" algn="tl">
                    <a:srgbClr val="000000">
                      <a:alpha val="43137"/>
                    </a:srgbClr>
                  </a:outerShdw>
                </a:effectLst>
              </a:rPr>
              <a:t>Айып</a:t>
            </a:r>
            <a:r>
              <a:rPr lang="ru-RU" sz="4000" b="1" dirty="0" smtClean="0">
                <a:solidFill>
                  <a:srgbClr val="7030A0"/>
                </a:solidFill>
                <a:effectLst>
                  <a:outerShdw blurRad="38100" dist="38100" dir="2700000" algn="tl">
                    <a:srgbClr val="000000">
                      <a:alpha val="43137"/>
                    </a:srgbClr>
                  </a:outerShdw>
                </a:effectLst>
              </a:rPr>
              <a:t>»</a:t>
            </a:r>
            <a:br>
              <a:rPr lang="ru-RU" sz="4000" b="1" dirty="0" smtClean="0">
                <a:solidFill>
                  <a:srgbClr val="7030A0"/>
                </a:solidFill>
                <a:effectLst>
                  <a:outerShdw blurRad="38100" dist="38100" dir="2700000" algn="tl">
                    <a:srgbClr val="000000">
                      <a:alpha val="43137"/>
                    </a:srgbClr>
                  </a:outerShdw>
                </a:effectLst>
              </a:rPr>
            </a:br>
            <a:r>
              <a:rPr lang="ru-RU" sz="4000" b="1" dirty="0" smtClean="0">
                <a:solidFill>
                  <a:srgbClr val="7030A0"/>
                </a:solidFill>
                <a:effectLst>
                  <a:outerShdw blurRad="38100" dist="38100" dir="2700000" algn="tl">
                    <a:srgbClr val="000000">
                      <a:alpha val="43137"/>
                    </a:srgbClr>
                  </a:outerShdw>
                </a:effectLst>
              </a:rPr>
              <a:t>4-топ   «Банк </a:t>
            </a:r>
            <a:r>
              <a:rPr lang="ru-RU" sz="4000" b="1" dirty="0" err="1" smtClean="0">
                <a:solidFill>
                  <a:srgbClr val="7030A0"/>
                </a:solidFill>
                <a:effectLst>
                  <a:outerShdw blurRad="38100" dist="38100" dir="2700000" algn="tl">
                    <a:srgbClr val="000000">
                      <a:alpha val="43137"/>
                    </a:srgbClr>
                  </a:outerShdw>
                </a:effectLst>
              </a:rPr>
              <a:t>опеациялары</a:t>
            </a:r>
            <a:r>
              <a:rPr lang="ru-RU" sz="4000" b="1" dirty="0" smtClean="0">
                <a:solidFill>
                  <a:srgbClr val="7030A0"/>
                </a:solidFill>
                <a:effectLst>
                  <a:outerShdw blurRad="38100" dist="38100" dir="2700000" algn="tl">
                    <a:srgbClr val="000000">
                      <a:alpha val="43137"/>
                    </a:srgbClr>
                  </a:outerShdw>
                </a:effectLst>
              </a:rPr>
              <a:t>»</a:t>
            </a:r>
            <a:br>
              <a:rPr lang="ru-RU" sz="4000" b="1" dirty="0" smtClean="0">
                <a:solidFill>
                  <a:srgbClr val="7030A0"/>
                </a:solidFill>
                <a:effectLst>
                  <a:outerShdw blurRad="38100" dist="38100" dir="2700000" algn="tl">
                    <a:srgbClr val="000000">
                      <a:alpha val="43137"/>
                    </a:srgbClr>
                  </a:outerShdw>
                </a:effectLst>
              </a:rPr>
            </a:br>
            <a:r>
              <a:rPr lang="ru-RU" sz="4000" b="1" dirty="0" smtClean="0">
                <a:solidFill>
                  <a:srgbClr val="7030A0"/>
                </a:solidFill>
                <a:effectLst>
                  <a:outerShdw blurRad="38100" dist="38100" dir="2700000" algn="tl">
                    <a:srgbClr val="000000">
                      <a:alpha val="43137"/>
                    </a:srgbClr>
                  </a:outerShdw>
                </a:effectLst>
              </a:rPr>
              <a:t>5-топ   «Референдум»</a:t>
            </a:r>
            <a:endParaRPr lang="en-US" sz="4000" b="1" dirty="0">
              <a:solidFill>
                <a:srgbClr val="7030A0"/>
              </a:solidFill>
              <a:effectLst>
                <a:outerShdw blurRad="38100" dist="38100" dir="2700000" algn="tl">
                  <a:srgbClr val="000000">
                    <a:alpha val="43137"/>
                  </a:srgbClr>
                </a:outerShdw>
              </a:effectLst>
              <a:latin typeface="Brush Script MT" panose="03060802040406070304" pitchFamily="66" charset="0"/>
            </a:endParaRPr>
          </a:p>
        </p:txBody>
      </p:sp>
      <p:sp>
        <p:nvSpPr>
          <p:cNvPr id="3" name="Заголовок 3"/>
          <p:cNvSpPr txBox="1">
            <a:spLocks/>
          </p:cNvSpPr>
          <p:nvPr/>
        </p:nvSpPr>
        <p:spPr>
          <a:xfrm>
            <a:off x="2062066" y="2181615"/>
            <a:ext cx="8372671" cy="14885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chemeClr val="tx1"/>
                </a:solidFill>
                <a:latin typeface="Comic Sans MS" panose="030F0702030302020204" pitchFamily="66" charset="0"/>
                <a:ea typeface="+mj-ea"/>
                <a:cs typeface="+mj-cs"/>
              </a:defRPr>
            </a:lvl1pPr>
          </a:lstStyle>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3798467"/>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728592" y="2591228"/>
            <a:ext cx="1238538" cy="615435"/>
          </a:xfrm>
          <a:prstGeom prst="rect">
            <a:avLst/>
          </a:prstGeom>
        </p:spPr>
      </p:pic>
      <p:sp>
        <p:nvSpPr>
          <p:cNvPr id="4" name="Заголовок 3"/>
          <p:cNvSpPr>
            <a:spLocks noGrp="1"/>
          </p:cNvSpPr>
          <p:nvPr>
            <p:ph type="ctrTitle"/>
          </p:nvPr>
        </p:nvSpPr>
        <p:spPr/>
        <p:txBody>
          <a:bodyPr/>
          <a:lstStyle/>
          <a:p>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sp>
        <p:nvSpPr>
          <p:cNvPr id="2" name="TextBox 1"/>
          <p:cNvSpPr txBox="1"/>
          <p:nvPr/>
        </p:nvSpPr>
        <p:spPr>
          <a:xfrm>
            <a:off x="2567836" y="883068"/>
            <a:ext cx="7714501" cy="3416320"/>
          </a:xfrm>
          <a:prstGeom prst="rect">
            <a:avLst/>
          </a:prstGeom>
          <a:noFill/>
        </p:spPr>
        <p:txBody>
          <a:bodyPr wrap="square" rtlCol="0">
            <a:spAutoFit/>
          </a:bodyPr>
          <a:lstStyle/>
          <a:p>
            <a:r>
              <a:rPr lang="ru-RU" sz="2400" b="1" dirty="0" smtClean="0">
                <a:solidFill>
                  <a:srgbClr val="00B050"/>
                </a:solidFill>
              </a:rPr>
              <a:t>«5» </a:t>
            </a:r>
            <a:r>
              <a:rPr lang="ru-RU" sz="2400" b="1" dirty="0" err="1">
                <a:solidFill>
                  <a:srgbClr val="00B050"/>
                </a:solidFill>
              </a:rPr>
              <a:t>б</a:t>
            </a:r>
            <a:r>
              <a:rPr lang="ru-RU" sz="2400" b="1" dirty="0" err="1" smtClean="0">
                <a:solidFill>
                  <a:srgbClr val="00B050"/>
                </a:solidFill>
              </a:rPr>
              <a:t>ерилген</a:t>
            </a:r>
            <a:r>
              <a:rPr lang="ru-RU" sz="2400" b="1" dirty="0" smtClean="0">
                <a:solidFill>
                  <a:srgbClr val="00B050"/>
                </a:solidFill>
              </a:rPr>
              <a:t> </a:t>
            </a:r>
            <a:r>
              <a:rPr lang="ru-RU" sz="2400" b="1" dirty="0" err="1" smtClean="0">
                <a:solidFill>
                  <a:srgbClr val="00B050"/>
                </a:solidFill>
              </a:rPr>
              <a:t>тапшырмаларга</a:t>
            </a:r>
            <a:r>
              <a:rPr lang="ru-RU" sz="2400" b="1" dirty="0" smtClean="0">
                <a:solidFill>
                  <a:srgbClr val="00B050"/>
                </a:solidFill>
              </a:rPr>
              <a:t> </a:t>
            </a:r>
            <a:r>
              <a:rPr lang="ru-RU" sz="2400" b="1" dirty="0">
                <a:solidFill>
                  <a:srgbClr val="00B050"/>
                </a:solidFill>
              </a:rPr>
              <a:t> </a:t>
            </a:r>
            <a:r>
              <a:rPr lang="ru-RU" sz="2400" b="1" dirty="0" err="1" smtClean="0">
                <a:solidFill>
                  <a:srgbClr val="00B050"/>
                </a:solidFill>
              </a:rPr>
              <a:t>туура</a:t>
            </a:r>
            <a:r>
              <a:rPr lang="ru-RU" sz="2400" b="1" dirty="0" smtClean="0">
                <a:solidFill>
                  <a:srgbClr val="00B050"/>
                </a:solidFill>
              </a:rPr>
              <a:t>  , так </a:t>
            </a:r>
            <a:r>
              <a:rPr lang="ru-RU" sz="2400" b="1" dirty="0" err="1" smtClean="0">
                <a:solidFill>
                  <a:srgbClr val="00B050"/>
                </a:solidFill>
              </a:rPr>
              <a:t>жооп</a:t>
            </a:r>
            <a:r>
              <a:rPr lang="ru-RU" sz="2400" b="1" dirty="0" smtClean="0">
                <a:solidFill>
                  <a:srgbClr val="00B050"/>
                </a:solidFill>
              </a:rPr>
              <a:t> </a:t>
            </a:r>
            <a:r>
              <a:rPr lang="ru-RU" sz="2400" b="1" dirty="0" err="1" smtClean="0">
                <a:solidFill>
                  <a:srgbClr val="00B050"/>
                </a:solidFill>
              </a:rPr>
              <a:t>берип</a:t>
            </a:r>
            <a:r>
              <a:rPr lang="ru-RU" sz="2400" b="1" dirty="0" smtClean="0">
                <a:solidFill>
                  <a:srgbClr val="00B050"/>
                </a:solidFill>
              </a:rPr>
              <a:t>, </a:t>
            </a:r>
            <a:r>
              <a:rPr lang="ru-RU" sz="2400" b="1" dirty="0" err="1" smtClean="0">
                <a:solidFill>
                  <a:srgbClr val="00B050"/>
                </a:solidFill>
              </a:rPr>
              <a:t>турмуш</a:t>
            </a:r>
            <a:r>
              <a:rPr lang="ru-RU" sz="2400" b="1" dirty="0" smtClean="0">
                <a:solidFill>
                  <a:srgbClr val="00B050"/>
                </a:solidFill>
              </a:rPr>
              <a:t>  </a:t>
            </a:r>
            <a:r>
              <a:rPr lang="ru-RU" sz="2400" b="1" dirty="0" err="1" smtClean="0">
                <a:solidFill>
                  <a:srgbClr val="00B050"/>
                </a:solidFill>
              </a:rPr>
              <a:t>менен</a:t>
            </a:r>
            <a:r>
              <a:rPr lang="ru-RU" sz="2400" b="1" dirty="0" smtClean="0">
                <a:solidFill>
                  <a:srgbClr val="00B050"/>
                </a:solidFill>
              </a:rPr>
              <a:t> </a:t>
            </a:r>
            <a:r>
              <a:rPr lang="ru-RU" sz="2400" b="1" dirty="0" err="1" smtClean="0">
                <a:solidFill>
                  <a:srgbClr val="00B050"/>
                </a:solidFill>
              </a:rPr>
              <a:t>байланыштыра</a:t>
            </a:r>
            <a:r>
              <a:rPr lang="ru-RU" sz="2400" b="1" dirty="0" smtClean="0">
                <a:solidFill>
                  <a:srgbClr val="00B050"/>
                </a:solidFill>
              </a:rPr>
              <a:t> </a:t>
            </a:r>
            <a:r>
              <a:rPr lang="ru-RU" sz="2400" b="1" dirty="0" err="1" smtClean="0">
                <a:solidFill>
                  <a:srgbClr val="00B050"/>
                </a:solidFill>
              </a:rPr>
              <a:t>алса</a:t>
            </a:r>
            <a:r>
              <a:rPr lang="ru-RU" sz="2400" b="1" dirty="0" smtClean="0">
                <a:solidFill>
                  <a:srgbClr val="00B050"/>
                </a:solidFill>
              </a:rPr>
              <a:t>;</a:t>
            </a:r>
          </a:p>
          <a:p>
            <a:r>
              <a:rPr lang="ru-RU" sz="2400" b="1" dirty="0" smtClean="0">
                <a:solidFill>
                  <a:srgbClr val="00B050"/>
                </a:solidFill>
              </a:rPr>
              <a:t>«4» </a:t>
            </a:r>
            <a:r>
              <a:rPr lang="ru-RU" sz="2400" b="1" dirty="0" err="1">
                <a:solidFill>
                  <a:srgbClr val="00B050"/>
                </a:solidFill>
              </a:rPr>
              <a:t>б</a:t>
            </a:r>
            <a:r>
              <a:rPr lang="ru-RU" sz="2400" b="1" dirty="0" err="1" smtClean="0">
                <a:solidFill>
                  <a:srgbClr val="00B050"/>
                </a:solidFill>
              </a:rPr>
              <a:t>ерилген</a:t>
            </a:r>
            <a:r>
              <a:rPr lang="ru-RU" sz="2400" b="1" dirty="0" smtClean="0">
                <a:solidFill>
                  <a:srgbClr val="00B050"/>
                </a:solidFill>
              </a:rPr>
              <a:t>   </a:t>
            </a:r>
            <a:r>
              <a:rPr lang="ru-RU" sz="2400" b="1" dirty="0" err="1" smtClean="0">
                <a:solidFill>
                  <a:srgbClr val="00B050"/>
                </a:solidFill>
              </a:rPr>
              <a:t>маселенин</a:t>
            </a:r>
            <a:r>
              <a:rPr lang="ru-RU" sz="2400" b="1" dirty="0" smtClean="0">
                <a:solidFill>
                  <a:srgbClr val="00B050"/>
                </a:solidFill>
              </a:rPr>
              <a:t>  </a:t>
            </a:r>
            <a:r>
              <a:rPr lang="ru-RU" sz="2400" b="1" dirty="0" err="1" smtClean="0">
                <a:solidFill>
                  <a:srgbClr val="00B050"/>
                </a:solidFill>
              </a:rPr>
              <a:t>берилишин</a:t>
            </a:r>
            <a:r>
              <a:rPr lang="ru-RU" sz="2400" b="1" dirty="0" smtClean="0">
                <a:solidFill>
                  <a:srgbClr val="00B050"/>
                </a:solidFill>
              </a:rPr>
              <a:t> так </a:t>
            </a:r>
            <a:r>
              <a:rPr lang="ru-RU" sz="2400" b="1" dirty="0" err="1" smtClean="0">
                <a:solidFill>
                  <a:srgbClr val="00B050"/>
                </a:solidFill>
              </a:rPr>
              <a:t>жазып</a:t>
            </a:r>
            <a:r>
              <a:rPr lang="ru-RU" sz="2400" b="1" dirty="0" smtClean="0">
                <a:solidFill>
                  <a:srgbClr val="00B050"/>
                </a:solidFill>
              </a:rPr>
              <a:t>,  </a:t>
            </a:r>
            <a:r>
              <a:rPr lang="ru-RU" sz="2400" b="1" dirty="0" err="1" smtClean="0">
                <a:solidFill>
                  <a:srgbClr val="00B050"/>
                </a:solidFill>
              </a:rPr>
              <a:t>туура</a:t>
            </a:r>
            <a:r>
              <a:rPr lang="ru-RU" sz="2400" b="1" dirty="0" smtClean="0">
                <a:solidFill>
                  <a:srgbClr val="00B050"/>
                </a:solidFill>
              </a:rPr>
              <a:t> </a:t>
            </a:r>
            <a:r>
              <a:rPr lang="ru-RU" sz="2400" b="1" dirty="0" err="1" smtClean="0">
                <a:solidFill>
                  <a:srgbClr val="00B050"/>
                </a:solidFill>
              </a:rPr>
              <a:t>жооп</a:t>
            </a:r>
            <a:r>
              <a:rPr lang="ru-RU" sz="2400" b="1" dirty="0" smtClean="0">
                <a:solidFill>
                  <a:srgbClr val="00B050"/>
                </a:solidFill>
              </a:rPr>
              <a:t> ала </a:t>
            </a:r>
            <a:r>
              <a:rPr lang="ru-RU" sz="2400" b="1" dirty="0" err="1" smtClean="0">
                <a:solidFill>
                  <a:srgbClr val="00B050"/>
                </a:solidFill>
              </a:rPr>
              <a:t>албаса</a:t>
            </a:r>
            <a:r>
              <a:rPr lang="ru-RU" sz="2400" b="1" dirty="0" smtClean="0">
                <a:solidFill>
                  <a:srgbClr val="00B050"/>
                </a:solidFill>
              </a:rPr>
              <a:t> </a:t>
            </a:r>
            <a:r>
              <a:rPr lang="ru-RU" sz="2400" b="1" dirty="0" err="1" smtClean="0">
                <a:solidFill>
                  <a:srgbClr val="00B050"/>
                </a:solidFill>
              </a:rPr>
              <a:t>б.а</a:t>
            </a:r>
            <a:r>
              <a:rPr lang="ru-RU" sz="2400" b="1" dirty="0" smtClean="0">
                <a:solidFill>
                  <a:srgbClr val="00B050"/>
                </a:solidFill>
              </a:rPr>
              <a:t>. </a:t>
            </a:r>
            <a:r>
              <a:rPr lang="ru-RU" sz="2400" b="1" dirty="0" err="1" smtClean="0">
                <a:solidFill>
                  <a:srgbClr val="00B050"/>
                </a:solidFill>
              </a:rPr>
              <a:t>жарым</a:t>
            </a:r>
            <a:r>
              <a:rPr lang="ru-RU" sz="2400" b="1" dirty="0" smtClean="0">
                <a:solidFill>
                  <a:srgbClr val="00B050"/>
                </a:solidFill>
              </a:rPr>
              <a:t> </a:t>
            </a:r>
            <a:r>
              <a:rPr lang="ru-RU" sz="2400" b="1" dirty="0" err="1" smtClean="0">
                <a:solidFill>
                  <a:srgbClr val="00B050"/>
                </a:solidFill>
              </a:rPr>
              <a:t>жартылай</a:t>
            </a:r>
            <a:r>
              <a:rPr lang="ru-RU" sz="2400" b="1" dirty="0" smtClean="0">
                <a:solidFill>
                  <a:srgbClr val="00B050"/>
                </a:solidFill>
              </a:rPr>
              <a:t> </a:t>
            </a:r>
            <a:r>
              <a:rPr lang="ru-RU" sz="2400" b="1" dirty="0" err="1" smtClean="0">
                <a:solidFill>
                  <a:srgbClr val="00B050"/>
                </a:solidFill>
              </a:rPr>
              <a:t>иштеп</a:t>
            </a:r>
            <a:r>
              <a:rPr lang="ru-RU" sz="2400" b="1" dirty="0" smtClean="0">
                <a:solidFill>
                  <a:srgbClr val="00B050"/>
                </a:solidFill>
              </a:rPr>
              <a:t> </a:t>
            </a:r>
            <a:r>
              <a:rPr lang="ru-RU" sz="2400" b="1" dirty="0" err="1" smtClean="0">
                <a:solidFill>
                  <a:srgbClr val="00B050"/>
                </a:solidFill>
              </a:rPr>
              <a:t>туура</a:t>
            </a:r>
            <a:r>
              <a:rPr lang="ru-RU" sz="2400" b="1" dirty="0" smtClean="0">
                <a:solidFill>
                  <a:srgbClr val="00B050"/>
                </a:solidFill>
              </a:rPr>
              <a:t> </a:t>
            </a:r>
            <a:r>
              <a:rPr lang="ru-RU" sz="2400" b="1" dirty="0" err="1" smtClean="0">
                <a:solidFill>
                  <a:srgbClr val="00B050"/>
                </a:solidFill>
              </a:rPr>
              <a:t>багыттаса</a:t>
            </a:r>
            <a:r>
              <a:rPr lang="ru-RU" sz="2400" b="1" dirty="0" smtClean="0">
                <a:solidFill>
                  <a:srgbClr val="00B050"/>
                </a:solidFill>
              </a:rPr>
              <a:t>. </a:t>
            </a:r>
            <a:r>
              <a:rPr lang="ru-RU" sz="2400" b="1" dirty="0" err="1" smtClean="0">
                <a:solidFill>
                  <a:srgbClr val="00B050"/>
                </a:solidFill>
              </a:rPr>
              <a:t>Турмуш</a:t>
            </a:r>
            <a:r>
              <a:rPr lang="ru-RU" sz="2400" b="1" dirty="0" smtClean="0">
                <a:solidFill>
                  <a:srgbClr val="00B050"/>
                </a:solidFill>
              </a:rPr>
              <a:t> </a:t>
            </a:r>
            <a:r>
              <a:rPr lang="ru-RU" sz="2400" b="1" dirty="0" err="1" smtClean="0">
                <a:solidFill>
                  <a:srgbClr val="00B050"/>
                </a:solidFill>
              </a:rPr>
              <a:t>менен</a:t>
            </a:r>
            <a:r>
              <a:rPr lang="ru-RU" sz="2400" b="1" dirty="0" smtClean="0">
                <a:solidFill>
                  <a:srgbClr val="00B050"/>
                </a:solidFill>
              </a:rPr>
              <a:t> </a:t>
            </a:r>
            <a:r>
              <a:rPr lang="ru-RU" sz="2400" b="1" dirty="0" err="1" smtClean="0">
                <a:solidFill>
                  <a:srgbClr val="00B050"/>
                </a:solidFill>
              </a:rPr>
              <a:t>байланыштырса</a:t>
            </a:r>
            <a:r>
              <a:rPr lang="ru-RU" sz="2400" b="1" dirty="0" smtClean="0">
                <a:solidFill>
                  <a:srgbClr val="00B050"/>
                </a:solidFill>
              </a:rPr>
              <a:t>;</a:t>
            </a:r>
          </a:p>
          <a:p>
            <a:r>
              <a:rPr lang="ru-RU" sz="2400" b="1" dirty="0" smtClean="0">
                <a:solidFill>
                  <a:srgbClr val="00B050"/>
                </a:solidFill>
              </a:rPr>
              <a:t>«3» </a:t>
            </a:r>
            <a:r>
              <a:rPr lang="ru-RU" sz="2400" b="1" dirty="0" err="1" smtClean="0">
                <a:solidFill>
                  <a:srgbClr val="00B050"/>
                </a:solidFill>
              </a:rPr>
              <a:t>берилген</a:t>
            </a:r>
            <a:r>
              <a:rPr lang="ru-RU" sz="2400" b="1" dirty="0" smtClean="0">
                <a:solidFill>
                  <a:srgbClr val="00B050"/>
                </a:solidFill>
              </a:rPr>
              <a:t>  </a:t>
            </a:r>
            <a:r>
              <a:rPr lang="ru-RU" sz="2400" b="1" dirty="0" err="1" smtClean="0">
                <a:solidFill>
                  <a:srgbClr val="00B050"/>
                </a:solidFill>
              </a:rPr>
              <a:t>маселенин</a:t>
            </a:r>
            <a:r>
              <a:rPr lang="ru-RU" sz="2400" b="1" dirty="0" smtClean="0">
                <a:solidFill>
                  <a:srgbClr val="00B050"/>
                </a:solidFill>
              </a:rPr>
              <a:t> </a:t>
            </a:r>
            <a:r>
              <a:rPr lang="ru-RU" sz="2400" b="1" dirty="0" err="1" smtClean="0">
                <a:solidFill>
                  <a:srgbClr val="00B050"/>
                </a:solidFill>
              </a:rPr>
              <a:t>берилишин</a:t>
            </a:r>
            <a:r>
              <a:rPr lang="ru-RU" sz="2400" b="1" dirty="0" smtClean="0">
                <a:solidFill>
                  <a:srgbClr val="00B050"/>
                </a:solidFill>
              </a:rPr>
              <a:t>, </a:t>
            </a:r>
            <a:r>
              <a:rPr lang="ru-RU" sz="2400" b="1" dirty="0" err="1" smtClean="0">
                <a:solidFill>
                  <a:srgbClr val="00B050"/>
                </a:solidFill>
              </a:rPr>
              <a:t>шартын</a:t>
            </a:r>
            <a:r>
              <a:rPr lang="ru-RU" sz="2400" b="1" dirty="0" smtClean="0">
                <a:solidFill>
                  <a:srgbClr val="00B050"/>
                </a:solidFill>
              </a:rPr>
              <a:t> </a:t>
            </a:r>
            <a:r>
              <a:rPr lang="ru-RU" sz="2400" b="1" dirty="0" err="1" smtClean="0">
                <a:solidFill>
                  <a:srgbClr val="00B050"/>
                </a:solidFill>
              </a:rPr>
              <a:t>толук</a:t>
            </a:r>
            <a:r>
              <a:rPr lang="ru-RU" sz="2400" b="1" dirty="0" smtClean="0">
                <a:solidFill>
                  <a:srgbClr val="00B050"/>
                </a:solidFill>
              </a:rPr>
              <a:t> </a:t>
            </a:r>
            <a:r>
              <a:rPr lang="ru-RU" sz="2400" b="1" dirty="0" err="1" smtClean="0">
                <a:solidFill>
                  <a:srgbClr val="00B050"/>
                </a:solidFill>
              </a:rPr>
              <a:t>жазбаса</a:t>
            </a:r>
            <a:r>
              <a:rPr lang="ru-RU" sz="2400" b="1" dirty="0" smtClean="0">
                <a:solidFill>
                  <a:srgbClr val="00B050"/>
                </a:solidFill>
              </a:rPr>
              <a:t>, </a:t>
            </a:r>
            <a:r>
              <a:rPr lang="ru-RU" sz="2400" b="1" dirty="0" err="1" smtClean="0">
                <a:solidFill>
                  <a:srgbClr val="00B050"/>
                </a:solidFill>
              </a:rPr>
              <a:t>чыгарылышы</a:t>
            </a:r>
            <a:r>
              <a:rPr lang="ru-RU" sz="2400" b="1" dirty="0" smtClean="0">
                <a:solidFill>
                  <a:srgbClr val="00B050"/>
                </a:solidFill>
              </a:rPr>
              <a:t> </a:t>
            </a:r>
            <a:r>
              <a:rPr lang="ru-RU" sz="2400" b="1" dirty="0" err="1" smtClean="0">
                <a:solidFill>
                  <a:srgbClr val="00B050"/>
                </a:solidFill>
              </a:rPr>
              <a:t>толук</a:t>
            </a:r>
            <a:r>
              <a:rPr lang="ru-RU" sz="2400" b="1" dirty="0" smtClean="0">
                <a:solidFill>
                  <a:srgbClr val="00B050"/>
                </a:solidFill>
              </a:rPr>
              <a:t> </a:t>
            </a:r>
            <a:r>
              <a:rPr lang="ru-RU" sz="2400" b="1" dirty="0" err="1" smtClean="0">
                <a:solidFill>
                  <a:srgbClr val="00B050"/>
                </a:solidFill>
              </a:rPr>
              <a:t>болбосо</a:t>
            </a:r>
            <a:r>
              <a:rPr lang="ru-RU" sz="2400" b="1" dirty="0">
                <a:solidFill>
                  <a:srgbClr val="00B050"/>
                </a:solidFill>
              </a:rPr>
              <a:t>;</a:t>
            </a:r>
            <a:endParaRPr lang="ru-RU" sz="2400" b="1" dirty="0" smtClean="0">
              <a:solidFill>
                <a:srgbClr val="00B050"/>
              </a:solidFill>
            </a:endParaRPr>
          </a:p>
          <a:p>
            <a:r>
              <a:rPr lang="ru-RU" sz="2400" b="1" dirty="0" smtClean="0">
                <a:solidFill>
                  <a:srgbClr val="00B050"/>
                </a:solidFill>
              </a:rPr>
              <a:t>«2» </a:t>
            </a:r>
            <a:r>
              <a:rPr lang="ru-RU" sz="2400" b="1" dirty="0" err="1" smtClean="0">
                <a:solidFill>
                  <a:srgbClr val="00B050"/>
                </a:solidFill>
              </a:rPr>
              <a:t>маселенин</a:t>
            </a:r>
            <a:r>
              <a:rPr lang="ru-RU" sz="2400" b="1" dirty="0" smtClean="0">
                <a:solidFill>
                  <a:srgbClr val="00B050"/>
                </a:solidFill>
              </a:rPr>
              <a:t> </a:t>
            </a:r>
            <a:r>
              <a:rPr lang="ru-RU" sz="2400" b="1" dirty="0" err="1" smtClean="0">
                <a:solidFill>
                  <a:srgbClr val="00B050"/>
                </a:solidFill>
              </a:rPr>
              <a:t>берилишин</a:t>
            </a:r>
            <a:r>
              <a:rPr lang="ru-RU" sz="2400" b="1" dirty="0" smtClean="0">
                <a:solidFill>
                  <a:srgbClr val="00B050"/>
                </a:solidFill>
              </a:rPr>
              <a:t> </a:t>
            </a:r>
            <a:r>
              <a:rPr lang="ru-RU" sz="2400" b="1" dirty="0" err="1" smtClean="0">
                <a:solidFill>
                  <a:srgbClr val="00B050"/>
                </a:solidFill>
              </a:rPr>
              <a:t>тушунуп</a:t>
            </a:r>
            <a:r>
              <a:rPr lang="ru-RU" sz="2400" b="1" dirty="0" smtClean="0">
                <a:solidFill>
                  <a:srgbClr val="00B050"/>
                </a:solidFill>
              </a:rPr>
              <a:t> </a:t>
            </a:r>
            <a:r>
              <a:rPr lang="ru-RU" sz="2400" b="1" dirty="0" err="1" smtClean="0">
                <a:solidFill>
                  <a:srgbClr val="00B050"/>
                </a:solidFill>
              </a:rPr>
              <a:t>талдай</a:t>
            </a:r>
            <a:r>
              <a:rPr lang="ru-RU" sz="2400" b="1" dirty="0" smtClean="0">
                <a:solidFill>
                  <a:srgbClr val="00B050"/>
                </a:solidFill>
              </a:rPr>
              <a:t> </a:t>
            </a:r>
            <a:r>
              <a:rPr lang="ru-RU" sz="2400" b="1" dirty="0" err="1" smtClean="0">
                <a:solidFill>
                  <a:srgbClr val="00B050"/>
                </a:solidFill>
              </a:rPr>
              <a:t>албаса</a:t>
            </a:r>
            <a:r>
              <a:rPr lang="ru-RU" sz="2400" b="1" dirty="0" smtClean="0">
                <a:solidFill>
                  <a:srgbClr val="00B050"/>
                </a:solidFill>
              </a:rPr>
              <a:t>,  </a:t>
            </a:r>
            <a:r>
              <a:rPr lang="ru-RU" sz="2400" b="1" dirty="0" err="1" smtClean="0">
                <a:solidFill>
                  <a:srgbClr val="00B050"/>
                </a:solidFill>
              </a:rPr>
              <a:t>шартын</a:t>
            </a:r>
            <a:r>
              <a:rPr lang="ru-RU" sz="2400" b="1" dirty="0" smtClean="0">
                <a:solidFill>
                  <a:srgbClr val="00B050"/>
                </a:solidFill>
              </a:rPr>
              <a:t> </a:t>
            </a:r>
            <a:r>
              <a:rPr lang="ru-RU" sz="2400" b="1" dirty="0" err="1" smtClean="0">
                <a:solidFill>
                  <a:srgbClr val="00B050"/>
                </a:solidFill>
              </a:rPr>
              <a:t>жаза</a:t>
            </a:r>
            <a:r>
              <a:rPr lang="ru-RU" sz="2400" b="1" dirty="0" smtClean="0">
                <a:solidFill>
                  <a:srgbClr val="00B050"/>
                </a:solidFill>
              </a:rPr>
              <a:t> </a:t>
            </a:r>
            <a:r>
              <a:rPr lang="ru-RU" sz="2400" b="1" dirty="0" err="1" smtClean="0">
                <a:solidFill>
                  <a:srgbClr val="00B050"/>
                </a:solidFill>
              </a:rPr>
              <a:t>албаса</a:t>
            </a:r>
            <a:r>
              <a:rPr lang="ru-RU" sz="2400" b="1" dirty="0">
                <a:solidFill>
                  <a:srgbClr val="00B050"/>
                </a:solidFill>
              </a:rPr>
              <a:t> </a:t>
            </a:r>
            <a:r>
              <a:rPr lang="ru-RU" sz="2400" b="1" dirty="0" err="1" smtClean="0">
                <a:solidFill>
                  <a:srgbClr val="00B050"/>
                </a:solidFill>
              </a:rPr>
              <a:t>жана</a:t>
            </a:r>
            <a:r>
              <a:rPr lang="ru-RU" sz="2400" b="1" dirty="0" smtClean="0">
                <a:solidFill>
                  <a:srgbClr val="00B050"/>
                </a:solidFill>
              </a:rPr>
              <a:t> </a:t>
            </a:r>
            <a:r>
              <a:rPr lang="ru-RU" sz="2400" b="1" dirty="0" err="1" smtClean="0">
                <a:solidFill>
                  <a:srgbClr val="00B050"/>
                </a:solidFill>
              </a:rPr>
              <a:t>чыгарылышы</a:t>
            </a:r>
            <a:r>
              <a:rPr lang="ru-RU" sz="2400" b="1" dirty="0" smtClean="0">
                <a:solidFill>
                  <a:srgbClr val="00B050"/>
                </a:solidFill>
              </a:rPr>
              <a:t> </a:t>
            </a:r>
            <a:r>
              <a:rPr lang="ru-RU" sz="2400" b="1" dirty="0" err="1" smtClean="0">
                <a:solidFill>
                  <a:srgbClr val="00B050"/>
                </a:solidFill>
              </a:rPr>
              <a:t>жок</a:t>
            </a:r>
            <a:r>
              <a:rPr lang="ru-RU" sz="2400" b="1" dirty="0" smtClean="0">
                <a:solidFill>
                  <a:srgbClr val="00B050"/>
                </a:solidFill>
              </a:rPr>
              <a:t> </a:t>
            </a:r>
            <a:r>
              <a:rPr lang="ru-RU" sz="2400" b="1" dirty="0" err="1" smtClean="0">
                <a:solidFill>
                  <a:srgbClr val="00B050"/>
                </a:solidFill>
              </a:rPr>
              <a:t>болсо</a:t>
            </a:r>
            <a:r>
              <a:rPr lang="ru-RU" sz="2400" b="1" dirty="0">
                <a:solidFill>
                  <a:srgbClr val="00B050"/>
                </a:solidFill>
              </a:rPr>
              <a:t>;</a:t>
            </a:r>
          </a:p>
        </p:txBody>
      </p:sp>
      <p:pic>
        <p:nvPicPr>
          <p:cNvPr id="5" name="Рисунок 4"/>
          <p:cNvPicPr>
            <a:picLocks noChangeAspect="1"/>
          </p:cNvPicPr>
          <p:nvPr/>
        </p:nvPicPr>
        <p:blipFill>
          <a:blip r:embed="rId3"/>
          <a:stretch>
            <a:fillRect/>
          </a:stretch>
        </p:blipFill>
        <p:spPr>
          <a:xfrm>
            <a:off x="2029217" y="883068"/>
            <a:ext cx="637288" cy="539845"/>
          </a:xfrm>
          <a:prstGeom prst="rect">
            <a:avLst/>
          </a:prstGeom>
        </p:spPr>
      </p:pic>
      <p:pic>
        <p:nvPicPr>
          <p:cNvPr id="6" name="Рисунок 5"/>
          <p:cNvPicPr>
            <a:picLocks noChangeAspect="1"/>
          </p:cNvPicPr>
          <p:nvPr/>
        </p:nvPicPr>
        <p:blipFill>
          <a:blip r:embed="rId4"/>
          <a:stretch>
            <a:fillRect/>
          </a:stretch>
        </p:blipFill>
        <p:spPr>
          <a:xfrm>
            <a:off x="2029217" y="1515965"/>
            <a:ext cx="570374" cy="570374"/>
          </a:xfrm>
          <a:prstGeom prst="rect">
            <a:avLst/>
          </a:prstGeom>
        </p:spPr>
      </p:pic>
      <p:pic>
        <p:nvPicPr>
          <p:cNvPr id="8" name="Рисунок 7"/>
          <p:cNvPicPr>
            <a:picLocks noChangeAspect="1"/>
          </p:cNvPicPr>
          <p:nvPr/>
        </p:nvPicPr>
        <p:blipFill>
          <a:blip r:embed="rId5"/>
          <a:stretch>
            <a:fillRect/>
          </a:stretch>
        </p:blipFill>
        <p:spPr>
          <a:xfrm>
            <a:off x="2154343" y="3465513"/>
            <a:ext cx="512162" cy="533114"/>
          </a:xfrm>
          <a:prstGeom prst="rect">
            <a:avLst/>
          </a:prstGeom>
        </p:spPr>
      </p:pic>
      <p:sp>
        <p:nvSpPr>
          <p:cNvPr id="3" name="Прямоугольник 2"/>
          <p:cNvSpPr/>
          <p:nvPr/>
        </p:nvSpPr>
        <p:spPr>
          <a:xfrm>
            <a:off x="4631655" y="204248"/>
            <a:ext cx="4750339" cy="584775"/>
          </a:xfrm>
          <a:prstGeom prst="rect">
            <a:avLst/>
          </a:prstGeom>
        </p:spPr>
        <p:txBody>
          <a:bodyPr wrap="square">
            <a:spAutoFit/>
          </a:bodyPr>
          <a:lstStyle/>
          <a:p>
            <a:r>
              <a:rPr lang="ru-RU" sz="3200" b="1" i="1" dirty="0" err="1">
                <a:solidFill>
                  <a:srgbClr val="FF0000"/>
                </a:solidFill>
                <a:latin typeface="Times New Roman" panose="02020603050405020304" pitchFamily="18" charset="0"/>
                <a:cs typeface="Times New Roman" panose="02020603050405020304" pitchFamily="18" charset="0"/>
              </a:rPr>
              <a:t>Баалоо</a:t>
            </a:r>
            <a:r>
              <a:rPr lang="ru-RU" b="1" i="1" dirty="0">
                <a:solidFill>
                  <a:srgbClr val="FF0000"/>
                </a:solidFill>
                <a:latin typeface="Times New Roman" panose="02020603050405020304" pitchFamily="18" charset="0"/>
                <a:cs typeface="Times New Roman" panose="02020603050405020304" pitchFamily="18" charset="0"/>
              </a:rPr>
              <a:t> </a:t>
            </a:r>
            <a:r>
              <a:rPr lang="ru-RU" sz="3200" b="1" i="1" dirty="0" err="1">
                <a:solidFill>
                  <a:srgbClr val="FF0000"/>
                </a:solidFill>
                <a:latin typeface="Times New Roman" panose="02020603050405020304" pitchFamily="18" charset="0"/>
                <a:cs typeface="Times New Roman" panose="02020603050405020304" pitchFamily="18" charset="0"/>
              </a:rPr>
              <a:t>критерийлери</a:t>
            </a:r>
            <a:r>
              <a:rPr lang="ru-RU" b="1"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9284854"/>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093929" y="1107661"/>
            <a:ext cx="7188408" cy="658509"/>
          </a:xfrm>
        </p:spPr>
        <p:txBody>
          <a:bodyPr>
            <a:normAutofit fontScale="90000"/>
          </a:bodyPr>
          <a:lstStyle/>
          <a:p>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a:stretch>
            <a:fillRect/>
          </a:stretch>
        </p:blipFill>
        <p:spPr>
          <a:xfrm>
            <a:off x="1384809" y="1107661"/>
            <a:ext cx="2591025" cy="1761897"/>
          </a:xfrm>
          <a:prstGeom prst="rect">
            <a:avLst/>
          </a:prstGeom>
        </p:spPr>
      </p:pic>
      <p:pic>
        <p:nvPicPr>
          <p:cNvPr id="5" name="Рисунок 4"/>
          <p:cNvPicPr>
            <a:picLocks noChangeAspect="1"/>
          </p:cNvPicPr>
          <p:nvPr/>
        </p:nvPicPr>
        <p:blipFill>
          <a:blip r:embed="rId3"/>
          <a:stretch>
            <a:fillRect/>
          </a:stretch>
        </p:blipFill>
        <p:spPr>
          <a:xfrm>
            <a:off x="5357234" y="967369"/>
            <a:ext cx="4179752" cy="1874770"/>
          </a:xfrm>
          <a:prstGeom prst="rect">
            <a:avLst/>
          </a:prstGeom>
        </p:spPr>
      </p:pic>
      <p:sp>
        <p:nvSpPr>
          <p:cNvPr id="7" name="TextBox 6"/>
          <p:cNvSpPr txBox="1"/>
          <p:nvPr/>
        </p:nvSpPr>
        <p:spPr>
          <a:xfrm>
            <a:off x="4158641" y="0"/>
            <a:ext cx="5536504" cy="646331"/>
          </a:xfrm>
          <a:prstGeom prst="rect">
            <a:avLst/>
          </a:prstGeom>
          <a:noFill/>
        </p:spPr>
        <p:txBody>
          <a:bodyPr wrap="square" rtlCol="0">
            <a:spAutoFit/>
          </a:bodyPr>
          <a:lstStyle/>
          <a:p>
            <a:r>
              <a:rPr lang="ru-RU" sz="3600" b="1" i="1" dirty="0" err="1" smtClean="0">
                <a:solidFill>
                  <a:srgbClr val="FF0000"/>
                </a:solidFill>
                <a:latin typeface="Times New Roman" panose="02020603050405020304" pitchFamily="18" charset="0"/>
                <a:cs typeface="Times New Roman" panose="02020603050405020304" pitchFamily="18" charset="0"/>
              </a:rPr>
              <a:t>Баалоо</a:t>
            </a:r>
            <a:r>
              <a:rPr lang="ru-RU" sz="3600" b="1" i="1" dirty="0" smtClean="0">
                <a:solidFill>
                  <a:srgbClr val="FF0000"/>
                </a:solidFill>
                <a:latin typeface="Times New Roman" panose="02020603050405020304" pitchFamily="18" charset="0"/>
                <a:cs typeface="Times New Roman" panose="02020603050405020304" pitchFamily="18" charset="0"/>
              </a:rPr>
              <a:t> </a:t>
            </a:r>
            <a:r>
              <a:rPr lang="ru-RU" sz="3600" b="1" i="1" dirty="0" err="1" smtClean="0">
                <a:solidFill>
                  <a:srgbClr val="FF0000"/>
                </a:solidFill>
                <a:latin typeface="Times New Roman" panose="02020603050405020304" pitchFamily="18" charset="0"/>
                <a:cs typeface="Times New Roman" panose="02020603050405020304" pitchFamily="18" charset="0"/>
              </a:rPr>
              <a:t>критерийлери</a:t>
            </a:r>
            <a:r>
              <a:rPr lang="ru-RU" sz="3600" b="1" i="1" dirty="0" smtClean="0">
                <a:solidFill>
                  <a:srgbClr val="FF0000"/>
                </a:solidFill>
                <a:latin typeface="Times New Roman" panose="02020603050405020304" pitchFamily="18" charset="0"/>
                <a:cs typeface="Times New Roman" panose="02020603050405020304" pitchFamily="18" charset="0"/>
              </a:rPr>
              <a:t> </a:t>
            </a:r>
            <a:endParaRPr lang="ru-RU" sz="3600" b="1" i="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a:stretch>
            <a:fillRect/>
          </a:stretch>
        </p:blipFill>
        <p:spPr>
          <a:xfrm>
            <a:off x="4198957" y="895645"/>
            <a:ext cx="2143125" cy="2143125"/>
          </a:xfrm>
          <a:prstGeom prst="rect">
            <a:avLst/>
          </a:prstGeom>
        </p:spPr>
      </p:pic>
      <p:pic>
        <p:nvPicPr>
          <p:cNvPr id="9" name="Рисунок 8"/>
          <p:cNvPicPr>
            <a:picLocks noChangeAspect="1"/>
          </p:cNvPicPr>
          <p:nvPr/>
        </p:nvPicPr>
        <p:blipFill>
          <a:blip r:embed="rId5"/>
          <a:stretch>
            <a:fillRect/>
          </a:stretch>
        </p:blipFill>
        <p:spPr>
          <a:xfrm>
            <a:off x="8465471" y="1107661"/>
            <a:ext cx="1816866" cy="1890808"/>
          </a:xfrm>
          <a:prstGeom prst="rect">
            <a:avLst/>
          </a:prstGeom>
        </p:spPr>
      </p:pic>
    </p:spTree>
    <p:extLst>
      <p:ext uri="{BB962C8B-B14F-4D97-AF65-F5344CB8AC3E}">
        <p14:creationId xmlns:p14="http://schemas.microsoft.com/office/powerpoint/2010/main" val="1233472408"/>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ky-KG" dirty="0" smtClean="0"/>
              <a:t/>
            </a:r>
            <a:br>
              <a:rPr lang="ky-KG" dirty="0" smtClean="0"/>
            </a:br>
            <a:r>
              <a:rPr lang="ky-KG" dirty="0" smtClean="0"/>
              <a:t>                             </a:t>
            </a:r>
            <a:endParaRPr lang="en-US" sz="2400" dirty="0">
              <a:effectLst>
                <a:outerShdw blurRad="38100" dist="38100" dir="2700000" algn="tl">
                  <a:srgbClr val="000000">
                    <a:alpha val="43137"/>
                  </a:srgbClr>
                </a:outerShdw>
              </a:effectLst>
            </a:endParaRPr>
          </a:p>
        </p:txBody>
      </p:sp>
      <p:sp>
        <p:nvSpPr>
          <p:cNvPr id="3" name="TextBox 2"/>
          <p:cNvSpPr txBox="1"/>
          <p:nvPr/>
        </p:nvSpPr>
        <p:spPr>
          <a:xfrm>
            <a:off x="3877056" y="2170176"/>
            <a:ext cx="4669536" cy="1200329"/>
          </a:xfrm>
          <a:prstGeom prst="rect">
            <a:avLst/>
          </a:prstGeom>
          <a:noFill/>
        </p:spPr>
        <p:txBody>
          <a:bodyPr wrap="square" rtlCol="0">
            <a:spAutoFit/>
          </a:bodyPr>
          <a:lstStyle/>
          <a:p>
            <a:r>
              <a:rPr lang="ru-RU" sz="7200" b="1" i="1" dirty="0" smtClean="0">
                <a:solidFill>
                  <a:srgbClr val="00B050"/>
                </a:solidFill>
              </a:rPr>
              <a:t>Тест</a:t>
            </a:r>
            <a:r>
              <a:rPr lang="ru-RU" dirty="0" smtClean="0"/>
              <a:t> </a:t>
            </a:r>
            <a:endParaRPr lang="ru-RU" dirty="0"/>
          </a:p>
        </p:txBody>
      </p:sp>
    </p:spTree>
    <p:extLst>
      <p:ext uri="{BB962C8B-B14F-4D97-AF65-F5344CB8AC3E}">
        <p14:creationId xmlns:p14="http://schemas.microsoft.com/office/powerpoint/2010/main" val="4155974310"/>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Объект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477" y="489691"/>
            <a:ext cx="8305046" cy="2839390"/>
          </a:xfrm>
          <a:prstGeom prst="rect">
            <a:avLst/>
          </a:prstGeom>
        </p:spPr>
      </p:pic>
      <p:sp>
        <p:nvSpPr>
          <p:cNvPr id="3" name="Заголовок 2"/>
          <p:cNvSpPr>
            <a:spLocks noGrp="1"/>
          </p:cNvSpPr>
          <p:nvPr>
            <p:ph type="title"/>
          </p:nvPr>
        </p:nvSpPr>
        <p:spPr/>
        <p:txBody>
          <a:bodyPr/>
          <a:lstStyle/>
          <a:p>
            <a:r>
              <a:rPr lang="ky-KG" dirty="0" smtClean="0"/>
              <a:t>Жактарынын узундугу 3,4 см жана 4,1 см болгон тик бурчтуктун аянтып тапкыла</a:t>
            </a:r>
            <a:endParaRPr lang="ru-RU" dirty="0"/>
          </a:p>
        </p:txBody>
      </p:sp>
      <p:pic>
        <p:nvPicPr>
          <p:cNvPr id="37" name="Рисунок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318" y="3531206"/>
            <a:ext cx="5019365" cy="871829"/>
          </a:xfrm>
          <a:prstGeom prst="rect">
            <a:avLst/>
          </a:prstGeom>
        </p:spPr>
      </p:pic>
      <p:pic>
        <p:nvPicPr>
          <p:cNvPr id="38" name="Рисунок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051" y="4605160"/>
            <a:ext cx="4773899" cy="897222"/>
          </a:xfrm>
          <a:prstGeom prst="rect">
            <a:avLst/>
          </a:prstGeom>
        </p:spPr>
      </p:pic>
      <p:pic>
        <p:nvPicPr>
          <p:cNvPr id="39" name="Рисунок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106" y="5704508"/>
            <a:ext cx="4443789" cy="931080"/>
          </a:xfrm>
          <a:prstGeom prst="rect">
            <a:avLst/>
          </a:prstGeom>
        </p:spPr>
      </p:pic>
      <p:sp>
        <p:nvSpPr>
          <p:cNvPr id="40" name="TextBox 39"/>
          <p:cNvSpPr txBox="1"/>
          <p:nvPr/>
        </p:nvSpPr>
        <p:spPr>
          <a:xfrm>
            <a:off x="4119326" y="3782454"/>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12,35 см2</a:t>
            </a:r>
            <a:endParaRPr lang="en-US" dirty="0">
              <a:latin typeface="Comic Sans MS" panose="030F0702030302020204" pitchFamily="66" charset="0"/>
            </a:endParaRPr>
          </a:p>
        </p:txBody>
      </p:sp>
      <p:sp>
        <p:nvSpPr>
          <p:cNvPr id="41" name="TextBox 40">
            <a:hlinkClick r:id="" action="ppaction://hlinkshowjump?jump=nextslide">
              <a:snd r:embed="rId7" name="chimes.wav"/>
            </a:hlinkClick>
          </p:cNvPr>
          <p:cNvSpPr txBox="1"/>
          <p:nvPr/>
        </p:nvSpPr>
        <p:spPr>
          <a:xfrm>
            <a:off x="4119326" y="4869105"/>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13,94 см2</a:t>
            </a:r>
            <a:endParaRPr lang="en-US" dirty="0">
              <a:latin typeface="Comic Sans MS" panose="030F0702030302020204" pitchFamily="66" charset="0"/>
            </a:endParaRPr>
          </a:p>
        </p:txBody>
      </p:sp>
      <p:sp>
        <p:nvSpPr>
          <p:cNvPr id="42" name="TextBox 41"/>
          <p:cNvSpPr txBox="1"/>
          <p:nvPr/>
        </p:nvSpPr>
        <p:spPr>
          <a:xfrm>
            <a:off x="4119326" y="5985382"/>
            <a:ext cx="3953348" cy="369332"/>
          </a:xfrm>
          <a:prstGeom prst="rect">
            <a:avLst/>
          </a:prstGeom>
          <a:noFill/>
        </p:spPr>
        <p:txBody>
          <a:bodyPr wrap="square" rtlCol="0">
            <a:spAutoFit/>
          </a:bodyPr>
          <a:lstStyle/>
          <a:p>
            <a:pPr algn="ctr"/>
            <a:r>
              <a:rPr lang="ky-KG" dirty="0" smtClean="0">
                <a:latin typeface="Comic Sans MS" panose="030F0702030302020204" pitchFamily="66" charset="0"/>
              </a:rPr>
              <a:t>7,5 см2</a:t>
            </a:r>
            <a:endParaRPr lang="en-US" dirty="0">
              <a:latin typeface="Comic Sans MS" panose="030F0702030302020204" pitchFamily="66" charset="0"/>
            </a:endParaRPr>
          </a:p>
        </p:txBody>
      </p:sp>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62529">
            <a:off x="10613721" y="2423823"/>
            <a:ext cx="843867" cy="832147"/>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080">
            <a:off x="11024547" y="3955621"/>
            <a:ext cx="360731" cy="1116223"/>
          </a:xfrm>
          <a:prstGeom prst="rect">
            <a:avLst/>
          </a:prstGeom>
        </p:spPr>
      </p:pic>
      <p:pic>
        <p:nvPicPr>
          <p:cNvPr id="16" name="Рисунок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73714">
            <a:off x="1251740" y="1802287"/>
            <a:ext cx="677073" cy="702785"/>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60302" y="5633566"/>
            <a:ext cx="899883" cy="764606"/>
          </a:xfrm>
          <a:prstGeom prst="rect">
            <a:avLst/>
          </a:prstGeom>
        </p:spPr>
      </p:pic>
      <p:pic>
        <p:nvPicPr>
          <p:cNvPr id="18" name="Рисунок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78728" y="3581113"/>
            <a:ext cx="1727254" cy="1354569"/>
          </a:xfrm>
          <a:prstGeom prst="rect">
            <a:avLst/>
          </a:prstGeom>
        </p:spPr>
      </p:pic>
      <p:pic>
        <p:nvPicPr>
          <p:cNvPr id="19" name="Рисунок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3464" y="458374"/>
            <a:ext cx="1136865" cy="1010547"/>
          </a:xfrm>
          <a:prstGeom prst="rect">
            <a:avLst/>
          </a:prstGeom>
        </p:spPr>
      </p:pic>
      <p:pic>
        <p:nvPicPr>
          <p:cNvPr id="20" name="Рисунок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08595" y="312107"/>
            <a:ext cx="1513991" cy="1367972"/>
          </a:xfrm>
          <a:prstGeom prst="rect">
            <a:avLst/>
          </a:prstGeom>
        </p:spPr>
      </p:pic>
      <p:pic>
        <p:nvPicPr>
          <p:cNvPr id="21" name="Рисунок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7229223">
            <a:off x="10498010" y="4921915"/>
            <a:ext cx="1128225" cy="1066825"/>
          </a:xfrm>
          <a:prstGeom prst="rect">
            <a:avLst/>
          </a:prstGeom>
        </p:spPr>
      </p:pic>
      <p:pic>
        <p:nvPicPr>
          <p:cNvPr id="22" name="Рисунок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180" y="4120695"/>
            <a:ext cx="2349532" cy="2510316"/>
          </a:xfrm>
          <a:prstGeom prst="rect">
            <a:avLst/>
          </a:prstGeom>
        </p:spPr>
      </p:pic>
      <p:pic>
        <p:nvPicPr>
          <p:cNvPr id="23" name="Рисунок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04363">
            <a:off x="2194161" y="3309071"/>
            <a:ext cx="834274" cy="1059896"/>
          </a:xfrm>
          <a:prstGeom prst="rect">
            <a:avLst/>
          </a:prstGeom>
        </p:spPr>
      </p:pic>
      <p:pic>
        <p:nvPicPr>
          <p:cNvPr id="24" name="Рисунок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55611" y="92997"/>
            <a:ext cx="1080779" cy="730754"/>
          </a:xfrm>
          <a:prstGeom prst="rect">
            <a:avLst/>
          </a:prstGeom>
        </p:spPr>
      </p:pic>
      <p:pic>
        <p:nvPicPr>
          <p:cNvPr id="25" name="Рисунок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901725">
            <a:off x="652101" y="2751292"/>
            <a:ext cx="839982" cy="1119976"/>
          </a:xfrm>
          <a:prstGeom prst="rect">
            <a:avLst/>
          </a:prstGeom>
        </p:spPr>
      </p:pic>
      <p:pic>
        <p:nvPicPr>
          <p:cNvPr id="26" name="Рисунок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5324297">
            <a:off x="2799085" y="5113118"/>
            <a:ext cx="617511" cy="784141"/>
          </a:xfrm>
          <a:prstGeom prst="rect">
            <a:avLst/>
          </a:prstGeom>
        </p:spPr>
      </p:pic>
      <p:pic>
        <p:nvPicPr>
          <p:cNvPr id="27" name="Рисунок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8169843">
            <a:off x="2468896" y="4548480"/>
            <a:ext cx="590056" cy="631464"/>
          </a:xfrm>
          <a:prstGeom prst="rect">
            <a:avLst/>
          </a:prstGeom>
        </p:spPr>
      </p:pic>
    </p:spTree>
    <p:extLst>
      <p:ext uri="{BB962C8B-B14F-4D97-AF65-F5344CB8AC3E}">
        <p14:creationId xmlns:p14="http://schemas.microsoft.com/office/powerpoint/2010/main" val="79717993"/>
      </p:ext>
    </p:extLst>
  </p:cSld>
  <p:clrMapOvr>
    <a:masterClrMapping/>
  </p:clrMapOvr>
  <mc:AlternateContent xmlns:mc="http://schemas.openxmlformats.org/markup-compatibility/2006" xmlns:p14="http://schemas.microsoft.com/office/powerpoint/2010/main">
    <mc:Choice Requires="p14">
      <p:transition spd="slow" p14:dur="25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0"/>
                                        </p:tgtEl>
                                        <p:attrNameLst>
                                          <p:attrName>style.color</p:attrName>
                                        </p:attrNameLst>
                                      </p:cBhvr>
                                      <p:to>
                                        <p:clrVal>
                                          <a:srgbClr val="E20000"/>
                                        </p:clrVal>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41"/>
                                        </p:tgtEl>
                                        <p:attrNameLst>
                                          <p:attrName>style.color</p:attrName>
                                        </p:attrNameLst>
                                      </p:cBhvr>
                                      <p:to>
                                        <p:clrVal>
                                          <a:srgbClr val="33B305"/>
                                        </p:clrVal>
                                      </p:to>
                                    </p:set>
                                  </p:childTnLst>
                                </p:cTn>
                              </p:par>
                            </p:childTnLst>
                          </p:cTn>
                        </p:par>
                      </p:childTnLst>
                    </p:cTn>
                  </p:par>
                </p:childTnLst>
              </p:cTn>
              <p:nextCondLst>
                <p:cond evt="onClick" delay="0">
                  <p:tgtEl>
                    <p:spTgt spid="41"/>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3" presetClass="emph" presetSubtype="1" grpId="0" nodeType="clickEffect">
                                  <p:stCondLst>
                                    <p:cond delay="0"/>
                                  </p:stCondLst>
                                  <p:childTnLst>
                                    <p:set>
                                      <p:cBhvr override="childStyle">
                                        <p:cTn id="16" dur="indefinite"/>
                                        <p:tgtEl>
                                          <p:spTgt spid="42"/>
                                        </p:tgtEl>
                                        <p:attrNameLst>
                                          <p:attrName>style.color</p:attrName>
                                        </p:attrNameLst>
                                      </p:cBhvr>
                                      <p:to>
                                        <p:clrVal>
                                          <a:srgbClr val="E20000"/>
                                        </p:clrVal>
                                      </p:to>
                                    </p:set>
                                  </p:childTnLst>
                                  <p:subTnLst>
                                    <p:audio>
                                      <p:cMediaNode>
                                        <p:cTn display="0" masterRel="sameClick">
                                          <p:stCondLst>
                                            <p:cond evt="begin" delay="0">
                                              <p:tn val="15"/>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42"/>
                  </p:tgtEl>
                </p:cond>
              </p:nextCondLst>
            </p:seq>
          </p:childTnLst>
        </p:cTn>
      </p:par>
    </p:tnLst>
    <p:bldLst>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01bc85eed0178cc1a0c79c40a2179340317236"/>
</p:tagLst>
</file>

<file path=ppt/theme/_rels/theme2.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Тема Office">
  <a:themeElements>
    <a:clrScheme name="MS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A8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6CA68992-FB01-46EC-96E7-BA7DDB88A2F3}" vid="{769D90C4-29B9-4898-92B2-6141D005D6B1}"/>
    </a:ext>
  </a:extLst>
</a:theme>
</file>

<file path=ppt/theme/theme2.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437E90-8AFE-4137-B07C-618C80369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E33EC6-7D6C-4AA5-A9D5-3E5B46E49B8C}">
  <ds:schemaRefs>
    <ds:schemaRef ds:uri="http://schemas.microsoft.com/sharepoint/v3/contenttype/forms"/>
  </ds:schemaRefs>
</ds:datastoreItem>
</file>

<file path=customXml/itemProps3.xml><?xml version="1.0" encoding="utf-8"?>
<ds:datastoreItem xmlns:ds="http://schemas.openxmlformats.org/officeDocument/2006/customXml" ds:itemID="{72231DFE-ADDA-40FD-A6A5-EFD850C1BD29}">
  <ds:schemaRefs>
    <ds:schemaRef ds:uri="http://purl.org/dc/terms/"/>
    <ds:schemaRef ds:uri="http://www.w3.org/XML/1998/namespace"/>
    <ds:schemaRef ds:uri="http://schemas.microsoft.com/office/2006/documentManagement/types"/>
    <ds:schemaRef ds:uri="2547570a-e5f4-4946-a4c3-82580e42479e"/>
    <ds:schemaRef ds:uri="6ee78bd2-4339-4042-adc0-bcc646419980"/>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241</Words>
  <Application>Microsoft Office PowerPoint</Application>
  <PresentationFormat>Широкоэкранный</PresentationFormat>
  <Paragraphs>76</Paragraphs>
  <Slides>30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30</vt:i4>
      </vt:variant>
    </vt:vector>
  </HeadingPairs>
  <TitlesOfParts>
    <vt:vector size="41" baseType="lpstr">
      <vt:lpstr>Arial</vt:lpstr>
      <vt:lpstr>Brush Script MT</vt:lpstr>
      <vt:lpstr>Calibri</vt:lpstr>
      <vt:lpstr>Calibri Light</vt:lpstr>
      <vt:lpstr>Cambria</vt:lpstr>
      <vt:lpstr>Cambria Math</vt:lpstr>
      <vt:lpstr>Comic Sans MS</vt:lpstr>
      <vt:lpstr>Corbel</vt:lpstr>
      <vt:lpstr>Times New Roman</vt:lpstr>
      <vt:lpstr>Тема Office</vt:lpstr>
      <vt:lpstr>Параллакс</vt:lpstr>
      <vt:lpstr>Математика 6-класс Мугалим : Эралиева Гулай Жанышовна                              </vt:lpstr>
      <vt:lpstr>Программанын болуму: Жонокой жана ондук болчок катышкан амалдарды аткаруу Тема:Болчокторго жана проценттерге карата маселелер.                              </vt:lpstr>
      <vt:lpstr>    1.Проценттин мааниси, ар турдуу чойролордо колдонулушужонундо маселелерди чыгаруу аркылуубилимдерин бекемдешет.                             </vt:lpstr>
      <vt:lpstr>Процедура:                                      </vt:lpstr>
      <vt:lpstr>1-топ   « Арзандатып сатуу» 2-топ   « Тариф» 3-топ   « Айып» 4-топ   «Банк опеациялары» 5-топ   «Референдум»</vt:lpstr>
      <vt:lpstr>                              </vt:lpstr>
      <vt:lpstr>                              </vt:lpstr>
      <vt:lpstr>                              </vt:lpstr>
      <vt:lpstr>Жактарынын узундугу 3,4 см жана 4,1 см болгон тик бурчтуктун аянтып тапкыла</vt:lpstr>
      <vt:lpstr>6,55* 100</vt:lpstr>
      <vt:lpstr>1,2:  5,05;   5 сандарынын арифметикалык орто санын тапкыла </vt:lpstr>
      <vt:lpstr>4,4-(-7,6)=,</vt:lpstr>
      <vt:lpstr>8,4: 4,2=?</vt:lpstr>
      <vt:lpstr>9: х=4,5 </vt:lpstr>
      <vt:lpstr>ЖӨНӨКӨЙ бөлчөк түрүндө жазгыла  0,075</vt:lpstr>
      <vt:lpstr>22 % ти жонокой болчок турундо жазгыла </vt:lpstr>
      <vt:lpstr>9/5 +1,2*2=?</vt:lpstr>
      <vt:lpstr>Кайсы бир санды 0,01ге көбөйтүп, андан кийин 100 гө бөлсөк ал чоноёбу же кичирейеби?</vt:lpstr>
      <vt:lpstr>А З А М А Т Т А Р!</vt:lpstr>
      <vt:lpstr>Презентация PowerPoint</vt:lpstr>
      <vt:lpstr>Тариф  Маселени чыгаргыла  Жылдын башында электр энергиясына болгон тариф 40 тыйынды тузгон. Жылдын ортосунда  тариф 50% ке, ал эми жыл аягында дагы 50% ке жогорулады. Тариф кандай жогорулады деп ойлойсунар?100%ке; 1оо%тен аз ; 100 % тен коп.</vt:lpstr>
      <vt:lpstr>. Айып маселени чыгаргыла Ата-эне баласынын музыкалык мектепте окуусу учунай сайын сактык банкына 250 сом которуп турушат. Которуу ар бир айдын 15-числосуна чейин жургузулушу керек. Толонбой калган ар бир кун учун толонгон акынын 4% олчомундо пения кошулуп турат. Эгерде акы толоону бир жумага кечиктирсе, анда ал канча сом толошу керек</vt:lpstr>
      <vt:lpstr>Банк иштери  Маселени чыгаргыла. Асан банктан эсеп ачып, жылдык кирешеси 12% ти тузгондой 2000 сом акча салды. Анын эсебинде бир жылдан кийин; эки жылдан кийин; 6 жылдан икийин кандай сумма болот?</vt:lpstr>
      <vt:lpstr>Референдум маселени чыгаргыла «Мектеп парламентин» киргизуу боюнча референдумда мектептеги 550 окуучунун 88% ти катышкан. Референдумга катышкан 75% окуучулар «макул» деп добуш беришкен. Мектептеги бардык окуучулардын ичинен  канча проценти макул болушкан?</vt:lpstr>
      <vt:lpstr>1-маселе   чыгарылышы:  б.к баасы-600 сом 1-арзанд -25% 2-арзанд – 10% --------------------------------  к. сом уномдогон=? 600*0,25=150 600-150=450 450*0,1=45 450-45=405 600-405=195 жообу: 195 сом уномдогон</vt:lpstr>
      <vt:lpstr>2-маселе  1 квт учун – 40 сом жыл ортосу  40*0,5=20 40+20=60 жыл аягын  60*0,5=30 60+30=90  Жообу 100 % тен коп</vt:lpstr>
      <vt:lpstr>3-маселе  ай сайын   250сом  ар бир кун  учун -4%  ----------------------------------  1жума кечиксе =? 250*0,04=10 10 сом  1кун учун 250+10=260 1жумада 70 сом 250+70=320 Жообу 320 сом</vt:lpstr>
      <vt:lpstr>4-маселе  жылдык киреше 12% акчасы 2000 сом -----------------------------------   1,2,6жылда сумма =? 2000*0,12=240 2000+240=2240 (1 жылда ) 2240*0,12=268,8 2240+268,8=2508,8 ( 2 жылда) </vt:lpstr>
      <vt:lpstr>5-маселе   Б=550 ок 88% катышты 75% макул --------------------------------   макул %=? 550*0,88=484 катышты 484*0,75=363 макул х=(363*100) : 550=66 Жообу 66% макул</vt:lpstr>
      <vt:lpstr>1. Эмне учун сезондук товарды арзандатып сатышат? 2. Сезондук арзандатып сатууда силердин уй-було товар сатып алган учурлар болду беле? 1. Силердин уй було электр энергиясы учун  айына орточо эсеп менен канча сом толойт? 2. Кыргызстанда электр энергиясынын баасы кандай озгорот деп ойлойсун? 1.Айып толоонун киргизилишине  пикиринер кандай? 2. ушундай айып тологон кандай мисалдарды билесинер? 1.Адамдар банкка эмне учун акча салышат? 2. Акчаны банкка салган жакшыбы же иштеткен жакшыбы? М: дун товар сатып алып кайра сатуу, мал алып аны кобойтуу, чакан бизнес жасоо 1. Мектеп парламенти эмне максатта киргизилет? 2. Референдумдардын , шайлоонун  коомдун турмушунда кандай мааниси бар?</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2018-03-02T19:45:02Z</dcterms:created>
  <dcterms:modified xsi:type="dcterms:W3CDTF">2021-12-17T02:14:11Z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